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71" r:id="rId5"/>
    <p:sldId id="272" r:id="rId6"/>
    <p:sldId id="273" r:id="rId7"/>
    <p:sldId id="267" r:id="rId8"/>
    <p:sldId id="269" r:id="rId9"/>
    <p:sldId id="270" r:id="rId10"/>
    <p:sldId id="261" r:id="rId11"/>
    <p:sldId id="262" r:id="rId12"/>
    <p:sldId id="266" r:id="rId13"/>
    <p:sldId id="279" r:id="rId14"/>
    <p:sldId id="276" r:id="rId15"/>
    <p:sldId id="268" r:id="rId16"/>
    <p:sldId id="280" r:id="rId17"/>
    <p:sldId id="275" r:id="rId18"/>
    <p:sldId id="277" r:id="rId19"/>
    <p:sldId id="295" r:id="rId20"/>
    <p:sldId id="296" r:id="rId21"/>
    <p:sldId id="281" r:id="rId22"/>
    <p:sldId id="282" r:id="rId23"/>
    <p:sldId id="283" r:id="rId24"/>
    <p:sldId id="284" r:id="rId25"/>
    <p:sldId id="294" r:id="rId26"/>
    <p:sldId id="285" r:id="rId27"/>
    <p:sldId id="286" r:id="rId28"/>
    <p:sldId id="291" r:id="rId29"/>
    <p:sldId id="287" r:id="rId30"/>
    <p:sldId id="293" r:id="rId31"/>
    <p:sldId id="288" r:id="rId32"/>
    <p:sldId id="297" r:id="rId33"/>
    <p:sldId id="292" r:id="rId34"/>
    <p:sldId id="290"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564" y="16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76F0D33-B092-4A07-81BD-82AA9EC5E5D0}" type="datetimeFigureOut">
              <a:rPr lang="ru-RU"/>
              <a:pPr>
                <a:defRPr/>
              </a:pPr>
              <a:t>13.02.2020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EEE6B9E-D6CD-4022-A846-7A50CCC10585}"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446B3A8-0D21-41FB-B1A7-38A3D3DCCD19}" type="datetimeFigureOut">
              <a:rPr lang="ru-RU"/>
              <a:pPr>
                <a:defRPr/>
              </a:pPr>
              <a:t>13.02.2020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28063BB-16FF-426D-A7C5-45274B496907}"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17E104B-0175-40BC-AD9E-7E3661682C2A}" type="datetimeFigureOut">
              <a:rPr lang="ru-RU"/>
              <a:pPr>
                <a:defRPr/>
              </a:pPr>
              <a:t>13.02.2020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966C388-B6A2-4E87-9A40-A2EBA5C3C67F}"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C84A0ED-807D-4A35-A141-9EEE7EBD2A1C}" type="datetimeFigureOut">
              <a:rPr lang="ru-RU"/>
              <a:pPr>
                <a:defRPr/>
              </a:pPr>
              <a:t>13.02.2020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D6C3BB6-0DE2-4D82-AF9B-B756E46E6707}"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D2AAA1B-6DFE-4DB9-AAEE-A8639944D20C}" type="datetimeFigureOut">
              <a:rPr lang="ru-RU"/>
              <a:pPr>
                <a:defRPr/>
              </a:pPr>
              <a:t>13.02.2020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1DA913-0EF2-4B3E-9FB9-58C72FDC04C5}"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01B7238-A7BC-448C-8F1F-C3D6AEFE8186}" type="datetimeFigureOut">
              <a:rPr lang="ru-RU"/>
              <a:pPr>
                <a:defRPr/>
              </a:pPr>
              <a:t>13.02.2020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D908AEC-428D-414F-B310-FAB39A1A0668}"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4D66483-72C1-4E88-8596-FCF316AC8068}" type="datetimeFigureOut">
              <a:rPr lang="ru-RU"/>
              <a:pPr>
                <a:defRPr/>
              </a:pPr>
              <a:t>13.02.2020</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E1EEF9D-DC38-4335-A3A3-B463DE2B3DD5}"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00B7F7C-A26E-47F7-A886-3E480937AB1C}" type="datetimeFigureOut">
              <a:rPr lang="ru-RU"/>
              <a:pPr>
                <a:defRPr/>
              </a:pPr>
              <a:t>13.02.2020</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27A370A-D2AF-4B12-9E54-5738131A7FE6}"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21A89FB-E1FD-465E-83D6-04B7252FADA5}" type="datetimeFigureOut">
              <a:rPr lang="ru-RU"/>
              <a:pPr>
                <a:defRPr/>
              </a:pPr>
              <a:t>13.02.2020</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832E3C4-F1F8-4C85-82AB-CDDC1AA66D45}"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7043AF7-76D7-44E8-B854-5B2AA4571225}" type="datetimeFigureOut">
              <a:rPr lang="ru-RU"/>
              <a:pPr>
                <a:defRPr/>
              </a:pPr>
              <a:t>13.02.2020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56F8479-DF99-4E9F-B823-CB1ADCFD54F7}"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8258D88-D51D-4E80-9833-897C3B8A2B33}" type="datetimeFigureOut">
              <a:rPr lang="ru-RU"/>
              <a:pPr>
                <a:defRPr/>
              </a:pPr>
              <a:t>13.02.2020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708B4F8-3B96-4C66-ACE1-1B25D97D05C8}"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357158" y="285728"/>
            <a:ext cx="8501122" cy="6215106"/>
          </a:xfrm>
          <a:prstGeom prst="roundRect">
            <a:avLst>
              <a:gd name="adj" fmla="val 9106"/>
            </a:avLst>
          </a:prstGeom>
          <a:noFill/>
          <a:ln>
            <a:solidFill>
              <a:srgbClr val="57D3FF"/>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1029" name="Рисунок 7" descr="0_75c96_b715e7d3_XL.jpeg"/>
          <p:cNvPicPr>
            <a:picLocks noChangeAspect="1"/>
          </p:cNvPicPr>
          <p:nvPr/>
        </p:nvPicPr>
        <p:blipFill>
          <a:blip r:embed="rId14">
            <a:clrChange>
              <a:clrFrom>
                <a:srgbClr val="FFFFFF"/>
              </a:clrFrom>
              <a:clrTo>
                <a:srgbClr val="FFFFFF">
                  <a:alpha val="0"/>
                </a:srgbClr>
              </a:clrTo>
            </a:clrChange>
          </a:blip>
          <a:srcRect/>
          <a:stretch>
            <a:fillRect/>
          </a:stretch>
        </p:blipFill>
        <p:spPr bwMode="auto">
          <a:xfrm>
            <a:off x="71438" y="71438"/>
            <a:ext cx="2000250" cy="2000250"/>
          </a:xfrm>
          <a:prstGeom prst="rect">
            <a:avLst/>
          </a:prstGeom>
          <a:noFill/>
          <a:ln w="9525">
            <a:noFill/>
            <a:miter lim="800000"/>
            <a:headEnd/>
            <a:tailEnd/>
          </a:ln>
        </p:spPr>
      </p:pic>
      <p:sp>
        <p:nvSpPr>
          <p:cNvPr id="103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258F122-F300-4566-9AC0-42F80D851A9D}" type="datetimeFigureOut">
              <a:rPr lang="ru-RU"/>
              <a:pPr>
                <a:defRPr/>
              </a:pPr>
              <a:t>13.02.2020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D9EE03C-411A-4DF0-89FB-15111DBB3F72}"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4" name="Заголовок 1"/>
          <p:cNvSpPr>
            <a:spLocks noGrp="1"/>
          </p:cNvSpPr>
          <p:nvPr>
            <p:ph type="title"/>
          </p:nvPr>
        </p:nvSpPr>
        <p:spPr>
          <a:xfrm>
            <a:off x="1331913" y="274638"/>
            <a:ext cx="7354887" cy="3225800"/>
          </a:xfrm>
        </p:spPr>
        <p:txBody>
          <a:bodyPr/>
          <a:lstStyle/>
          <a:p>
            <a:r>
              <a:rPr lang="ru-RU" b="1" smtClean="0">
                <a:solidFill>
                  <a:srgbClr val="0070C0"/>
                </a:solidFill>
                <a:latin typeface="Times New Roman" pitchFamily="18" charset="0"/>
                <a:cs typeface="Times New Roman" pitchFamily="18" charset="0"/>
              </a:rPr>
              <a:t>« Здоровье ребенка в наших руках»</a:t>
            </a:r>
            <a:endParaRPr lang="ru-RU" smtClean="0">
              <a:solidFill>
                <a:srgbClr val="0070C0"/>
              </a:solidFill>
            </a:endParaRPr>
          </a:p>
        </p:txBody>
      </p:sp>
      <p:pic>
        <p:nvPicPr>
          <p:cNvPr id="7" name="Рисунок 6" descr="2RWAGKeiTlc.jpg"/>
          <p:cNvPicPr>
            <a:picLocks noChangeAspect="1"/>
          </p:cNvPicPr>
          <p:nvPr/>
        </p:nvPicPr>
        <p:blipFill>
          <a:blip r:embed="rId3"/>
          <a:stretch>
            <a:fillRect/>
          </a:stretch>
        </p:blipFill>
        <p:spPr>
          <a:xfrm>
            <a:off x="2699792" y="3212976"/>
            <a:ext cx="5209764" cy="2914652"/>
          </a:xfrm>
          <a:prstGeom prst="rect">
            <a:avLst/>
          </a:prstGeom>
          <a:ln>
            <a:noFill/>
          </a:ln>
          <a:effectLst>
            <a:glow rad="228600">
              <a:schemeClr val="accent5">
                <a:satMod val="175000"/>
                <a:alpha val="40000"/>
              </a:schemeClr>
            </a:glow>
            <a:softEdge rad="112500"/>
          </a:effectLst>
        </p:spPr>
      </p:pic>
      <p:sp>
        <p:nvSpPr>
          <p:cNvPr id="13316" name="Прямоугольник 2"/>
          <p:cNvSpPr>
            <a:spLocks noChangeArrowheads="1"/>
          </p:cNvSpPr>
          <p:nvPr/>
        </p:nvSpPr>
        <p:spPr bwMode="auto">
          <a:xfrm>
            <a:off x="900113" y="6127750"/>
            <a:ext cx="7127875" cy="646113"/>
          </a:xfrm>
          <a:prstGeom prst="rect">
            <a:avLst/>
          </a:prstGeom>
          <a:noFill/>
          <a:ln w="9525">
            <a:noFill/>
            <a:miter lim="800000"/>
            <a:headEnd/>
            <a:tailEnd/>
          </a:ln>
        </p:spPr>
        <p:txBody>
          <a:bodyPr>
            <a:spAutoFit/>
          </a:bodyPr>
          <a:lstStyle/>
          <a:p>
            <a:pPr algn="ctr"/>
            <a:r>
              <a:rPr lang="ru-RU" b="1" i="1">
                <a:latin typeface="Calibri" pitchFamily="34" charset="0"/>
              </a:rPr>
              <a:t>Нисковская Татьяна Вениаминовна,</a:t>
            </a:r>
            <a:r>
              <a:rPr lang="ru-RU" b="1">
                <a:latin typeface="Calibri" pitchFamily="34" charset="0"/>
              </a:rPr>
              <a:t> </a:t>
            </a:r>
            <a:r>
              <a:rPr lang="ru-RU" b="1" i="1">
                <a:latin typeface="Calibri" pitchFamily="34" charset="0"/>
              </a:rPr>
              <a:t>медсестра,</a:t>
            </a:r>
          </a:p>
          <a:p>
            <a:pPr algn="ctr"/>
            <a:r>
              <a:rPr lang="ru-RU" b="1">
                <a:latin typeface="Calibri" pitchFamily="34" charset="0"/>
              </a:rPr>
              <a:t>МБОУ « Орлово-Розовская НШДС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0" name="Заголовок 1"/>
          <p:cNvSpPr>
            <a:spLocks noGrp="1"/>
          </p:cNvSpPr>
          <p:nvPr>
            <p:ph type="title"/>
          </p:nvPr>
        </p:nvSpPr>
        <p:spPr>
          <a:xfrm>
            <a:off x="1258888" y="274638"/>
            <a:ext cx="7427912" cy="1785937"/>
          </a:xfrm>
        </p:spPr>
        <p:txBody>
          <a:bodyPr/>
          <a:lstStyle/>
          <a:p>
            <a:r>
              <a:rPr lang="ru-RU" b="1" smtClean="0">
                <a:solidFill>
                  <a:srgbClr val="FF0000"/>
                </a:solidFill>
                <a:latin typeface="Times New Roman" pitchFamily="18" charset="0"/>
                <a:cs typeface="Times New Roman" pitchFamily="18" charset="0"/>
              </a:rPr>
              <a:t>Создание представлений о здоровом образе жизни</a:t>
            </a:r>
            <a:endParaRPr lang="ru-RU" smtClean="0">
              <a:solidFill>
                <a:srgbClr val="FF0000"/>
              </a:solidFill>
              <a:latin typeface="Times New Roman" pitchFamily="18" charset="0"/>
              <a:cs typeface="Times New Roman" pitchFamily="18" charset="0"/>
            </a:endParaRPr>
          </a:p>
        </p:txBody>
      </p:sp>
      <p:sp>
        <p:nvSpPr>
          <p:cNvPr id="22531" name="TextBox 2"/>
          <p:cNvSpPr txBox="1">
            <a:spLocks noChangeArrowheads="1"/>
          </p:cNvSpPr>
          <p:nvPr/>
        </p:nvSpPr>
        <p:spPr bwMode="auto">
          <a:xfrm>
            <a:off x="1692275" y="2205038"/>
            <a:ext cx="5472113" cy="369887"/>
          </a:xfrm>
          <a:prstGeom prst="rect">
            <a:avLst/>
          </a:prstGeom>
          <a:noFill/>
          <a:ln w="9525">
            <a:noFill/>
            <a:miter lim="800000"/>
            <a:headEnd/>
            <a:tailEnd/>
          </a:ln>
        </p:spPr>
        <p:txBody>
          <a:bodyPr>
            <a:spAutoFit/>
          </a:bodyPr>
          <a:lstStyle/>
          <a:p>
            <a:endParaRPr lang="ru-RU">
              <a:latin typeface="Calibri" pitchFamily="34" charset="0"/>
            </a:endParaRPr>
          </a:p>
        </p:txBody>
      </p:sp>
      <p:sp>
        <p:nvSpPr>
          <p:cNvPr id="22532" name="TextBox 3"/>
          <p:cNvSpPr txBox="1">
            <a:spLocks noChangeArrowheads="1"/>
          </p:cNvSpPr>
          <p:nvPr/>
        </p:nvSpPr>
        <p:spPr bwMode="auto">
          <a:xfrm>
            <a:off x="2339975" y="2060575"/>
            <a:ext cx="6119813" cy="4524375"/>
          </a:xfrm>
          <a:prstGeom prst="rect">
            <a:avLst/>
          </a:prstGeom>
          <a:noFill/>
          <a:ln w="9525">
            <a:noFill/>
            <a:miter lim="800000"/>
            <a:headEnd/>
            <a:tailEnd/>
          </a:ln>
        </p:spPr>
        <p:txBody>
          <a:bodyPr>
            <a:spAutoFit/>
          </a:bodyPr>
          <a:lstStyle/>
          <a:p>
            <a:pPr algn="ctr"/>
            <a:r>
              <a:rPr lang="ru-RU" sz="3200" b="1">
                <a:solidFill>
                  <a:srgbClr val="7030A0"/>
                </a:solidFill>
                <a:latin typeface="Times New Roman" pitchFamily="18" charset="0"/>
                <a:cs typeface="Times New Roman" pitchFamily="18" charset="0"/>
              </a:rPr>
              <a:t>Основная идея – здоровый образ жизни не формируется с помощью отдельных мероприятий. Каждая минута пребывания ребёнка в детском саду должна способствовать решению этой задачи, которая осуществляется по следующим направлениям: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142976" y="1124744"/>
            <a:ext cx="8001024" cy="292894"/>
          </a:xfrm>
        </p:spPr>
        <p:txBody>
          <a:bodyPr rtlCol="0">
            <a:noAutofit/>
          </a:bodyPr>
          <a:lstStyle/>
          <a:p>
            <a:pPr fontAlgn="auto">
              <a:spcAft>
                <a:spcPts val="0"/>
              </a:spcAft>
              <a:defRPr/>
            </a:pPr>
            <a:r>
              <a:rPr lang="ru-RU" sz="28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Формирование представлений </a:t>
            </a:r>
            <a:br>
              <a:rPr lang="ru-RU" sz="28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r>
              <a:rPr lang="ru-RU" sz="28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о здоровом </a:t>
            </a:r>
            <a:br>
              <a:rPr lang="ru-RU" sz="28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r>
              <a:rPr lang="ru-RU" sz="28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образе жизни  включает следующие разделы:</a:t>
            </a:r>
            <a:endParaRPr lang="ru-RU" sz="2800" dirty="0"/>
          </a:p>
        </p:txBody>
      </p:sp>
      <p:sp>
        <p:nvSpPr>
          <p:cNvPr id="3" name="Содержимое 2"/>
          <p:cNvSpPr>
            <a:spLocks noGrp="1"/>
          </p:cNvSpPr>
          <p:nvPr>
            <p:ph sz="half" idx="1"/>
          </p:nvPr>
        </p:nvSpPr>
        <p:spPr>
          <a:xfrm>
            <a:off x="2555875" y="2133600"/>
            <a:ext cx="5184775" cy="3992563"/>
          </a:xfrm>
        </p:spPr>
        <p:txBody>
          <a:bodyPr rtlCol="0">
            <a:normAutofit fontScale="92500" lnSpcReduction="20000"/>
          </a:bodyPr>
          <a:lstStyle/>
          <a:p>
            <a:pPr fontAlgn="auto">
              <a:spcAft>
                <a:spcPts val="0"/>
              </a:spcAft>
              <a:buFont typeface="Arial" pitchFamily="34" charset="0"/>
              <a:buChar char="•"/>
              <a:defRPr/>
            </a:pPr>
            <a:r>
              <a:rPr lang="ru-RU" b="1" dirty="0" smtClean="0">
                <a:solidFill>
                  <a:srgbClr val="7030A0"/>
                </a:solidFill>
                <a:latin typeface="Times New Roman" pitchFamily="18" charset="0"/>
                <a:cs typeface="Times New Roman" pitchFamily="18" charset="0"/>
              </a:rPr>
              <a:t>Режим дня</a:t>
            </a:r>
          </a:p>
          <a:p>
            <a:pPr fontAlgn="auto">
              <a:spcAft>
                <a:spcPts val="0"/>
              </a:spcAft>
              <a:buFont typeface="Arial" pitchFamily="34" charset="0"/>
              <a:buChar char="•"/>
              <a:defRPr/>
            </a:pPr>
            <a:r>
              <a:rPr lang="ru-RU" b="1" dirty="0" smtClean="0">
                <a:solidFill>
                  <a:srgbClr val="7030A0"/>
                </a:solidFill>
                <a:latin typeface="Times New Roman" pitchFamily="18" charset="0"/>
                <a:cs typeface="Times New Roman" pitchFamily="18" charset="0"/>
              </a:rPr>
              <a:t>Воспитание культурно-гигиенических навыков</a:t>
            </a:r>
          </a:p>
          <a:p>
            <a:pPr fontAlgn="auto">
              <a:spcAft>
                <a:spcPts val="0"/>
              </a:spcAft>
              <a:buFont typeface="Arial" pitchFamily="34" charset="0"/>
              <a:buChar char="•"/>
              <a:defRPr/>
            </a:pPr>
            <a:r>
              <a:rPr lang="ru-RU" b="1" dirty="0" smtClean="0">
                <a:solidFill>
                  <a:srgbClr val="7030A0"/>
                </a:solidFill>
                <a:latin typeface="Times New Roman" pitchFamily="18" charset="0"/>
                <a:cs typeface="Times New Roman" pitchFamily="18" charset="0"/>
              </a:rPr>
              <a:t>Питание </a:t>
            </a:r>
          </a:p>
          <a:p>
            <a:pPr fontAlgn="auto">
              <a:spcAft>
                <a:spcPts val="0"/>
              </a:spcAft>
              <a:buFont typeface="Arial" pitchFamily="34" charset="0"/>
              <a:buChar char="•"/>
              <a:defRPr/>
            </a:pPr>
            <a:r>
              <a:rPr lang="ru-RU" b="1" dirty="0" smtClean="0">
                <a:solidFill>
                  <a:srgbClr val="7030A0"/>
                </a:solidFill>
                <a:latin typeface="Times New Roman" pitchFamily="18" charset="0"/>
                <a:cs typeface="Times New Roman" pitchFamily="18" charset="0"/>
              </a:rPr>
              <a:t>Закаливание</a:t>
            </a:r>
          </a:p>
          <a:p>
            <a:pPr fontAlgn="auto">
              <a:spcAft>
                <a:spcPts val="0"/>
              </a:spcAft>
              <a:buFont typeface="Arial" pitchFamily="34" charset="0"/>
              <a:buChar char="•"/>
              <a:defRPr/>
            </a:pPr>
            <a:r>
              <a:rPr lang="ru-RU" b="1" dirty="0" smtClean="0">
                <a:solidFill>
                  <a:srgbClr val="7030A0"/>
                </a:solidFill>
                <a:latin typeface="Times New Roman" pitchFamily="18" charset="0"/>
                <a:cs typeface="Times New Roman" pitchFamily="18" charset="0"/>
              </a:rPr>
              <a:t>Организация двигательного режима</a:t>
            </a:r>
          </a:p>
          <a:p>
            <a:pPr fontAlgn="auto">
              <a:spcAft>
                <a:spcPts val="0"/>
              </a:spcAft>
              <a:buFont typeface="Arial" pitchFamily="34" charset="0"/>
              <a:buChar char="•"/>
              <a:defRPr/>
            </a:pPr>
            <a:r>
              <a:rPr lang="ru-RU" b="1" dirty="0" smtClean="0">
                <a:solidFill>
                  <a:srgbClr val="7030A0"/>
                </a:solidFill>
                <a:latin typeface="Times New Roman" pitchFamily="18" charset="0"/>
                <a:cs typeface="Times New Roman" pitchFamily="18" charset="0"/>
              </a:rPr>
              <a:t>Воспитание положительных эмоций</a:t>
            </a:r>
          </a:p>
          <a:p>
            <a:pPr fontAlgn="auto">
              <a:spcAft>
                <a:spcPts val="0"/>
              </a:spcAft>
              <a:buFont typeface="Arial" pitchFamily="34" charset="0"/>
              <a:buChar char="•"/>
              <a:defRPr/>
            </a:pPr>
            <a:r>
              <a:rPr lang="ru-RU" b="1" dirty="0" smtClean="0">
                <a:solidFill>
                  <a:srgbClr val="7030A0"/>
                </a:solidFill>
                <a:latin typeface="Times New Roman" pitchFamily="18" charset="0"/>
                <a:cs typeface="Times New Roman" pitchFamily="18" charset="0"/>
              </a:rPr>
              <a:t>Работа с родителями</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78" name="Заголовок 1"/>
          <p:cNvSpPr>
            <a:spLocks noGrp="1"/>
          </p:cNvSpPr>
          <p:nvPr>
            <p:ph type="title"/>
          </p:nvPr>
        </p:nvSpPr>
        <p:spPr/>
        <p:txBody>
          <a:bodyPr/>
          <a:lstStyle/>
          <a:p>
            <a:r>
              <a:rPr lang="ru-RU" b="1" smtClean="0">
                <a:solidFill>
                  <a:srgbClr val="FF0000"/>
                </a:solidFill>
                <a:latin typeface="Times New Roman" pitchFamily="18" charset="0"/>
                <a:cs typeface="Times New Roman" pitchFamily="18" charset="0"/>
              </a:rPr>
              <a:t>Режим дня</a:t>
            </a:r>
            <a:endParaRPr lang="ru-RU" smtClean="0">
              <a:solidFill>
                <a:srgbClr val="FF0000"/>
              </a:solidFill>
              <a:latin typeface="Times New Roman" pitchFamily="18" charset="0"/>
              <a:cs typeface="Times New Roman" pitchFamily="18" charset="0"/>
            </a:endParaRPr>
          </a:p>
        </p:txBody>
      </p:sp>
      <p:sp>
        <p:nvSpPr>
          <p:cNvPr id="24579" name="TextBox 2"/>
          <p:cNvSpPr txBox="1">
            <a:spLocks noChangeArrowheads="1"/>
          </p:cNvSpPr>
          <p:nvPr/>
        </p:nvSpPr>
        <p:spPr bwMode="auto">
          <a:xfrm>
            <a:off x="2339975" y="1196975"/>
            <a:ext cx="6696075" cy="3538538"/>
          </a:xfrm>
          <a:prstGeom prst="rect">
            <a:avLst/>
          </a:prstGeom>
          <a:noFill/>
          <a:ln w="9525">
            <a:noFill/>
            <a:miter lim="800000"/>
            <a:headEnd/>
            <a:tailEnd/>
          </a:ln>
        </p:spPr>
        <p:txBody>
          <a:bodyPr>
            <a:spAutoFit/>
          </a:bodyPr>
          <a:lstStyle/>
          <a:p>
            <a:pPr>
              <a:buFont typeface="Wingdings" pitchFamily="2" charset="2"/>
              <a:buChar char="v"/>
            </a:pPr>
            <a:r>
              <a:rPr lang="ru-RU" sz="2800" b="1">
                <a:solidFill>
                  <a:srgbClr val="7030A0"/>
                </a:solidFill>
                <a:latin typeface="Times New Roman" pitchFamily="18" charset="0"/>
                <a:cs typeface="Times New Roman" pitchFamily="18" charset="0"/>
              </a:rPr>
              <a:t>Формировать первые представления о режиме дня.</a:t>
            </a:r>
            <a:r>
              <a:rPr lang="ru-RU" sz="2800">
                <a:solidFill>
                  <a:srgbClr val="7030A0"/>
                </a:solidFill>
                <a:latin typeface="Times New Roman" pitchFamily="18" charset="0"/>
                <a:cs typeface="Times New Roman" pitchFamily="18" charset="0"/>
              </a:rPr>
              <a:t> </a:t>
            </a:r>
          </a:p>
          <a:p>
            <a:pPr>
              <a:buFont typeface="Wingdings" pitchFamily="2" charset="2"/>
              <a:buChar char="v"/>
            </a:pPr>
            <a:r>
              <a:rPr lang="ru-RU" sz="2800" b="1">
                <a:solidFill>
                  <a:srgbClr val="7030A0"/>
                </a:solidFill>
                <a:latin typeface="Times New Roman" pitchFamily="18" charset="0"/>
                <a:cs typeface="Times New Roman" pitchFamily="18" charset="0"/>
              </a:rPr>
              <a:t>Формировать понятия о значении режима дня.</a:t>
            </a:r>
            <a:r>
              <a:rPr lang="ru-RU" sz="2800">
                <a:solidFill>
                  <a:srgbClr val="7030A0"/>
                </a:solidFill>
                <a:latin typeface="Times New Roman" pitchFamily="18" charset="0"/>
                <a:cs typeface="Times New Roman" pitchFamily="18" charset="0"/>
              </a:rPr>
              <a:t> </a:t>
            </a:r>
          </a:p>
          <a:p>
            <a:pPr>
              <a:buFont typeface="Wingdings" pitchFamily="2" charset="2"/>
              <a:buChar char="v"/>
            </a:pPr>
            <a:r>
              <a:rPr lang="ru-RU" sz="2800" b="1">
                <a:solidFill>
                  <a:srgbClr val="7030A0"/>
                </a:solidFill>
                <a:latin typeface="Times New Roman" pitchFamily="18" charset="0"/>
                <a:cs typeface="Times New Roman" pitchFamily="18" charset="0"/>
              </a:rPr>
              <a:t>Формировать понятия о важности соблюдения режима дня.</a:t>
            </a:r>
            <a:r>
              <a:rPr lang="ru-RU" sz="2800">
                <a:solidFill>
                  <a:srgbClr val="7030A0"/>
                </a:solidFill>
                <a:latin typeface="Times New Roman" pitchFamily="18" charset="0"/>
                <a:cs typeface="Times New Roman" pitchFamily="18" charset="0"/>
              </a:rPr>
              <a:t> </a:t>
            </a:r>
          </a:p>
          <a:p>
            <a:pPr>
              <a:buFont typeface="Wingdings" pitchFamily="2" charset="2"/>
              <a:buChar char="v"/>
            </a:pPr>
            <a:r>
              <a:rPr lang="ru-RU" sz="2800" b="1">
                <a:solidFill>
                  <a:srgbClr val="7030A0"/>
                </a:solidFill>
                <a:latin typeface="Times New Roman" pitchFamily="18" charset="0"/>
                <a:cs typeface="Times New Roman" pitchFamily="18" charset="0"/>
              </a:rPr>
              <a:t>Сформировать осознанное отношение к соблюдению режима дня.</a:t>
            </a:r>
            <a:r>
              <a:rPr lang="ru-RU" sz="2800">
                <a:solidFill>
                  <a:srgbClr val="7030A0"/>
                </a:solidFill>
                <a:latin typeface="Times New Roman" pitchFamily="18" charset="0"/>
                <a:cs typeface="Times New Roman" pitchFamily="18" charset="0"/>
              </a:rPr>
              <a:t> </a:t>
            </a:r>
          </a:p>
        </p:txBody>
      </p:sp>
      <p:sp>
        <p:nvSpPr>
          <p:cNvPr id="24580" name="TextBox 3"/>
          <p:cNvSpPr txBox="1">
            <a:spLocks noChangeArrowheads="1"/>
          </p:cNvSpPr>
          <p:nvPr/>
        </p:nvSpPr>
        <p:spPr bwMode="auto">
          <a:xfrm>
            <a:off x="1476375" y="5157788"/>
            <a:ext cx="7127875" cy="954087"/>
          </a:xfrm>
          <a:prstGeom prst="rect">
            <a:avLst/>
          </a:prstGeom>
          <a:noFill/>
          <a:ln w="9525">
            <a:noFill/>
            <a:miter lim="800000"/>
            <a:headEnd/>
            <a:tailEnd/>
          </a:ln>
        </p:spPr>
        <p:txBody>
          <a:bodyPr>
            <a:spAutoFit/>
          </a:bodyPr>
          <a:lstStyle/>
          <a:p>
            <a:r>
              <a:rPr lang="ru-RU" sz="2800" b="1">
                <a:solidFill>
                  <a:srgbClr val="FF0000"/>
                </a:solidFill>
                <a:latin typeface="Times New Roman" pitchFamily="18" charset="0"/>
                <a:cs typeface="Times New Roman" pitchFamily="18" charset="0"/>
              </a:rPr>
              <a:t>Режим</a:t>
            </a:r>
            <a:r>
              <a:rPr lang="en-US" sz="2800">
                <a:solidFill>
                  <a:schemeClr val="tx2"/>
                </a:solidFill>
                <a:latin typeface="Times New Roman" pitchFamily="18" charset="0"/>
                <a:cs typeface="Times New Roman" pitchFamily="18" charset="0"/>
              </a:rPr>
              <a:t> </a:t>
            </a:r>
            <a:r>
              <a:rPr lang="ru-RU" sz="2800" b="1">
                <a:solidFill>
                  <a:srgbClr val="7030A0"/>
                </a:solidFill>
                <a:latin typeface="Times New Roman" pitchFamily="18" charset="0"/>
                <a:cs typeface="Times New Roman" pitchFamily="18" charset="0"/>
              </a:rPr>
              <a:t>-</a:t>
            </a:r>
            <a:r>
              <a:rPr lang="en-US" sz="2800" b="1">
                <a:solidFill>
                  <a:srgbClr val="7030A0"/>
                </a:solidFill>
                <a:latin typeface="Times New Roman" pitchFamily="18" charset="0"/>
                <a:cs typeface="Times New Roman" pitchFamily="18" charset="0"/>
              </a:rPr>
              <a:t> </a:t>
            </a:r>
            <a:r>
              <a:rPr lang="ru-RU" sz="2800" b="1">
                <a:solidFill>
                  <a:srgbClr val="7030A0"/>
                </a:solidFill>
                <a:latin typeface="Times New Roman" pitchFamily="18" charset="0"/>
                <a:cs typeface="Times New Roman" pitchFamily="18" charset="0"/>
              </a:rPr>
              <a:t>это правильное чередование периодов работы и отдыха.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686800" cy="1143000"/>
          </a:xfrm>
        </p:spPr>
        <p:txBody>
          <a:bodyPr rtlCol="0">
            <a:normAutofit fontScale="90000"/>
          </a:bodyPr>
          <a:lstStyle/>
          <a:p>
            <a:pPr fontAlgn="auto">
              <a:spcAft>
                <a:spcPts val="0"/>
              </a:spcAft>
              <a:defRPr/>
            </a:pPr>
            <a:r>
              <a:rPr lang="ru-RU" b="1" dirty="0" smtClean="0">
                <a:solidFill>
                  <a:srgbClr val="FF0000"/>
                </a:solidFill>
                <a:latin typeface="Times New Roman" pitchFamily="18" charset="0"/>
                <a:cs typeface="Times New Roman" pitchFamily="18" charset="0"/>
              </a:rPr>
              <a:t>Воспитание культурно-гигиенических навыков</a:t>
            </a:r>
            <a:endParaRPr lang="ru-RU" b="1" dirty="0">
              <a:solidFill>
                <a:srgbClr val="FF0000"/>
              </a:solidFill>
              <a:latin typeface="Times New Roman" pitchFamily="18" charset="0"/>
              <a:cs typeface="Times New Roman" pitchFamily="18" charset="0"/>
            </a:endParaRPr>
          </a:p>
        </p:txBody>
      </p:sp>
      <p:sp>
        <p:nvSpPr>
          <p:cNvPr id="25603" name="TextBox 2"/>
          <p:cNvSpPr txBox="1">
            <a:spLocks noChangeArrowheads="1"/>
          </p:cNvSpPr>
          <p:nvPr/>
        </p:nvSpPr>
        <p:spPr bwMode="auto">
          <a:xfrm>
            <a:off x="1116013" y="2492375"/>
            <a:ext cx="2592387" cy="369888"/>
          </a:xfrm>
          <a:prstGeom prst="rect">
            <a:avLst/>
          </a:prstGeom>
          <a:noFill/>
          <a:ln w="9525">
            <a:noFill/>
            <a:miter lim="800000"/>
            <a:headEnd/>
            <a:tailEnd/>
          </a:ln>
        </p:spPr>
        <p:txBody>
          <a:bodyPr>
            <a:spAutoFit/>
          </a:bodyPr>
          <a:lstStyle/>
          <a:p>
            <a:endParaRPr lang="ru-RU">
              <a:latin typeface="Calibri" pitchFamily="34" charset="0"/>
            </a:endParaRPr>
          </a:p>
        </p:txBody>
      </p:sp>
      <p:graphicFrame>
        <p:nvGraphicFramePr>
          <p:cNvPr id="4" name="Таблица 3"/>
          <p:cNvGraphicFramePr>
            <a:graphicFrameLocks noGrp="1"/>
          </p:cNvGraphicFramePr>
          <p:nvPr/>
        </p:nvGraphicFramePr>
        <p:xfrm>
          <a:off x="2771800" y="2276871"/>
          <a:ext cx="6192688" cy="4236720"/>
        </p:xfrm>
        <a:graphic>
          <a:graphicData uri="http://schemas.openxmlformats.org/drawingml/2006/table">
            <a:tbl>
              <a:tblPr>
                <a:tableStyleId>{35758FB7-9AC5-4552-8A53-C91805E547FA}</a:tableStyleId>
              </a:tblPr>
              <a:tblGrid>
                <a:gridCol w="2348870"/>
                <a:gridCol w="3843818"/>
              </a:tblGrid>
              <a:tr h="14853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2000" b="1" u="none" strike="noStrike" cap="none" normalizeH="0" baseline="0" dirty="0" smtClean="0">
                          <a:ln>
                            <a:noFill/>
                          </a:ln>
                          <a:solidFill>
                            <a:srgbClr val="7030A0"/>
                          </a:solidFill>
                          <a:effectLst/>
                          <a:latin typeface="Times New Roman" pitchFamily="18" charset="0"/>
                          <a:cs typeface="Times New Roman" pitchFamily="18" charset="0"/>
                        </a:rPr>
                        <a:t>Младший дошкольный возраст </a:t>
                      </a:r>
                      <a:endParaRPr kumimoji="0" lang="ru-RU"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2000" b="1" u="none" strike="noStrike" cap="none" normalizeH="0" baseline="0" dirty="0" smtClean="0">
                          <a:ln>
                            <a:noFill/>
                          </a:ln>
                          <a:solidFill>
                            <a:srgbClr val="7030A0"/>
                          </a:solidFill>
                          <a:effectLst/>
                          <a:latin typeface="Times New Roman" pitchFamily="18" charset="0"/>
                          <a:cs typeface="Times New Roman" pitchFamily="18" charset="0"/>
                        </a:rPr>
                        <a:t>Формировать первые представления о том, как и зачем мыть руки. Лицо, уши. Пользоваться расческой и носовым платком.</a:t>
                      </a:r>
                      <a:endParaRPr kumimoji="0" lang="ru-RU"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horzOverflow="overflow"/>
                </a:tc>
              </a:tr>
              <a:tr h="120508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2000" b="1" u="none" strike="noStrike" cap="none" normalizeH="0" baseline="0" dirty="0" smtClean="0">
                          <a:ln>
                            <a:noFill/>
                          </a:ln>
                          <a:solidFill>
                            <a:srgbClr val="7030A0"/>
                          </a:solidFill>
                          <a:effectLst/>
                          <a:latin typeface="Times New Roman" pitchFamily="18" charset="0"/>
                          <a:cs typeface="Times New Roman" pitchFamily="18" charset="0"/>
                        </a:rPr>
                        <a:t>Средний дошкольный возраст </a:t>
                      </a:r>
                      <a:endParaRPr kumimoji="0" lang="ru-RU"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2000" b="1" u="none" strike="noStrike" cap="none" normalizeH="0" baseline="0" dirty="0" smtClean="0">
                          <a:ln>
                            <a:noFill/>
                          </a:ln>
                          <a:solidFill>
                            <a:srgbClr val="7030A0"/>
                          </a:solidFill>
                          <a:effectLst/>
                          <a:latin typeface="Times New Roman" pitchFamily="18" charset="0"/>
                          <a:cs typeface="Times New Roman" pitchFamily="18" charset="0"/>
                        </a:rPr>
                        <a:t>Закреплять представления  и знания о необходимости соблюдения гигиенических правил.</a:t>
                      </a:r>
                      <a:endParaRPr kumimoji="0" lang="ru-RU"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horzOverflow="overflow"/>
                </a:tc>
              </a:tr>
              <a:tr h="12832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2000" b="1" u="none" strike="noStrike" cap="none" normalizeH="0" baseline="0" dirty="0" smtClean="0">
                          <a:ln>
                            <a:noFill/>
                          </a:ln>
                          <a:solidFill>
                            <a:srgbClr val="7030A0"/>
                          </a:solidFill>
                          <a:effectLst/>
                          <a:latin typeface="Times New Roman" pitchFamily="18" charset="0"/>
                          <a:cs typeface="Times New Roman" pitchFamily="18" charset="0"/>
                        </a:rPr>
                        <a:t>Старший и подготовительный дошкольный возраст </a:t>
                      </a:r>
                      <a:endParaRPr kumimoji="0" lang="ru-RU"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2000" b="1" u="none" strike="noStrike" cap="none" normalizeH="0" baseline="0" dirty="0" smtClean="0">
                          <a:ln>
                            <a:noFill/>
                          </a:ln>
                          <a:solidFill>
                            <a:srgbClr val="7030A0"/>
                          </a:solidFill>
                          <a:effectLst/>
                          <a:latin typeface="Times New Roman" pitchFamily="18" charset="0"/>
                          <a:cs typeface="Times New Roman" pitchFamily="18" charset="0"/>
                        </a:rPr>
                        <a:t>Закреплять представления  и знания о необходимости соблюдения гигиенических правил.</a:t>
                      </a:r>
                      <a:endParaRPr kumimoji="0" lang="ru-RU"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horzOverflow="overflow"/>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ru-RU" b="1" dirty="0" smtClean="0">
                <a:solidFill>
                  <a:srgbClr val="FF0000"/>
                </a:solidFill>
                <a:latin typeface="Times New Roman" pitchFamily="18" charset="0"/>
                <a:cs typeface="Times New Roman" pitchFamily="18" charset="0"/>
              </a:rPr>
              <a:t>Личная гигиена</a:t>
            </a:r>
            <a:endParaRPr lang="ru-RU" b="1" dirty="0"/>
          </a:p>
        </p:txBody>
      </p:sp>
      <p:sp>
        <p:nvSpPr>
          <p:cNvPr id="3" name="TextBox 2"/>
          <p:cNvSpPr txBox="1"/>
          <p:nvPr/>
        </p:nvSpPr>
        <p:spPr>
          <a:xfrm>
            <a:off x="2627313" y="1196975"/>
            <a:ext cx="6481762" cy="2308225"/>
          </a:xfrm>
          <a:prstGeom prst="rect">
            <a:avLst/>
          </a:prstGeom>
          <a:noFill/>
        </p:spPr>
        <p:txBody>
          <a:bodyPr>
            <a:spAutoFit/>
          </a:bodyPr>
          <a:lstStyle/>
          <a:p>
            <a:pPr fontAlgn="auto">
              <a:spcBef>
                <a:spcPts val="0"/>
              </a:spcBef>
              <a:spcAft>
                <a:spcPts val="0"/>
              </a:spcAft>
              <a:defRPr/>
            </a:pPr>
            <a:r>
              <a:rPr lang="ru-RU" sz="2400" b="1" dirty="0">
                <a:solidFill>
                  <a:srgbClr val="7030A0"/>
                </a:solidFill>
                <a:latin typeface="Times New Roman" pitchFamily="18" charset="0"/>
                <a:cs typeface="Times New Roman" pitchFamily="18" charset="0"/>
              </a:rPr>
              <a:t>- Это широкое понятие, включающее в себя выполнение правил, которые способствуют сохранению и укреплению здоровья человека.</a:t>
            </a:r>
          </a:p>
          <a:p>
            <a:pPr fontAlgn="auto">
              <a:spcBef>
                <a:spcPts val="0"/>
              </a:spcBef>
              <a:spcAft>
                <a:spcPts val="0"/>
              </a:spcAft>
              <a:defRPr/>
            </a:pPr>
            <a:r>
              <a:rPr lang="ru-RU" sz="2400" b="1" dirty="0">
                <a:ln>
                  <a:prstDash val="solid"/>
                </a:ln>
                <a:solidFill>
                  <a:srgbClr val="7030A0"/>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 – это система действий, направленных на поддержание чистоты и здоровья.</a:t>
            </a:r>
            <a:endParaRPr lang="ru-RU" sz="2400" b="1" dirty="0">
              <a:solidFill>
                <a:srgbClr val="7030A0"/>
              </a:solidFill>
              <a:latin typeface="Times New Roman" pitchFamily="18" charset="0"/>
              <a:cs typeface="Times New Roman" pitchFamily="18" charset="0"/>
            </a:endParaRPr>
          </a:p>
        </p:txBody>
      </p:sp>
      <p:sp>
        <p:nvSpPr>
          <p:cNvPr id="26628" name="TextBox 3"/>
          <p:cNvSpPr txBox="1">
            <a:spLocks noChangeArrowheads="1"/>
          </p:cNvSpPr>
          <p:nvPr/>
        </p:nvSpPr>
        <p:spPr bwMode="auto">
          <a:xfrm>
            <a:off x="1643063" y="6215063"/>
            <a:ext cx="7500937" cy="461962"/>
          </a:xfrm>
          <a:prstGeom prst="rect">
            <a:avLst/>
          </a:prstGeom>
          <a:noFill/>
          <a:ln w="9525">
            <a:noFill/>
            <a:miter lim="800000"/>
            <a:headEnd/>
            <a:tailEnd/>
          </a:ln>
        </p:spPr>
        <p:txBody>
          <a:bodyPr>
            <a:spAutoFit/>
          </a:bodyPr>
          <a:lstStyle/>
          <a:p>
            <a:r>
              <a:rPr lang="ru-RU" sz="2400" b="1">
                <a:solidFill>
                  <a:srgbClr val="FF0000"/>
                </a:solidFill>
                <a:latin typeface="Times New Roman" pitchFamily="18" charset="0"/>
                <a:cs typeface="Times New Roman" pitchFamily="18" charset="0"/>
              </a:rPr>
              <a:t>Личная гигиена включает в себя: </a:t>
            </a:r>
            <a:r>
              <a:rPr lang="ru-RU" sz="2400" b="1">
                <a:solidFill>
                  <a:srgbClr val="7030A0"/>
                </a:solidFill>
                <a:latin typeface="Times New Roman" pitchFamily="18" charset="0"/>
                <a:cs typeface="Times New Roman" pitchFamily="18" charset="0"/>
              </a:rPr>
              <a:t>уход за телом.</a:t>
            </a:r>
          </a:p>
        </p:txBody>
      </p:sp>
      <p:pic>
        <p:nvPicPr>
          <p:cNvPr id="26629" name="Рисунок 4"/>
          <p:cNvPicPr>
            <a:picLocks noChangeAspect="1"/>
          </p:cNvPicPr>
          <p:nvPr/>
        </p:nvPicPr>
        <p:blipFill>
          <a:blip r:embed="rId3"/>
          <a:srcRect/>
          <a:stretch>
            <a:fillRect/>
          </a:stretch>
        </p:blipFill>
        <p:spPr bwMode="auto">
          <a:xfrm>
            <a:off x="5076825" y="3606800"/>
            <a:ext cx="2987675" cy="224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8"/>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258888" y="404813"/>
            <a:ext cx="7427912" cy="576262"/>
          </a:xfrm>
        </p:spPr>
        <p:txBody>
          <a:bodyPr rtlCol="0">
            <a:normAutofit fontScale="90000"/>
          </a:bodyPr>
          <a:lstStyle/>
          <a:p>
            <a:pPr fontAlgn="auto">
              <a:spcAft>
                <a:spcPts val="0"/>
              </a:spcAft>
              <a:defRPr/>
            </a:pPr>
            <a:r>
              <a:rPr lang="ru-RU" b="1" dirty="0" smtClean="0">
                <a:solidFill>
                  <a:srgbClr val="FF0000"/>
                </a:solidFill>
                <a:latin typeface="Times New Roman" pitchFamily="18" charset="0"/>
                <a:cs typeface="Times New Roman" pitchFamily="18" charset="0"/>
              </a:rPr>
              <a:t>Питание</a:t>
            </a:r>
            <a:endParaRPr lang="ru-RU" b="1" dirty="0">
              <a:latin typeface="Times New Roman" pitchFamily="18" charset="0"/>
              <a:cs typeface="Times New Roman" pitchFamily="18" charset="0"/>
            </a:endParaRPr>
          </a:p>
        </p:txBody>
      </p:sp>
      <p:sp>
        <p:nvSpPr>
          <p:cNvPr id="27651" name="TextBox 2"/>
          <p:cNvSpPr txBox="1">
            <a:spLocks noChangeArrowheads="1"/>
          </p:cNvSpPr>
          <p:nvPr/>
        </p:nvSpPr>
        <p:spPr bwMode="auto">
          <a:xfrm>
            <a:off x="1763713" y="2420938"/>
            <a:ext cx="1008062" cy="369887"/>
          </a:xfrm>
          <a:prstGeom prst="rect">
            <a:avLst/>
          </a:prstGeom>
          <a:noFill/>
          <a:ln w="9525">
            <a:noFill/>
            <a:miter lim="800000"/>
            <a:headEnd/>
            <a:tailEnd/>
          </a:ln>
        </p:spPr>
        <p:txBody>
          <a:bodyPr>
            <a:spAutoFit/>
          </a:bodyPr>
          <a:lstStyle/>
          <a:p>
            <a:endParaRPr lang="ru-RU">
              <a:latin typeface="Calibri" pitchFamily="34" charset="0"/>
            </a:endParaRPr>
          </a:p>
        </p:txBody>
      </p:sp>
      <p:sp>
        <p:nvSpPr>
          <p:cNvPr id="27652" name="Прямоугольник 3"/>
          <p:cNvSpPr>
            <a:spLocks noChangeArrowheads="1"/>
          </p:cNvSpPr>
          <p:nvPr/>
        </p:nvSpPr>
        <p:spPr bwMode="auto">
          <a:xfrm>
            <a:off x="4067175" y="1125538"/>
            <a:ext cx="4572000" cy="839787"/>
          </a:xfrm>
          <a:prstGeom prst="rect">
            <a:avLst/>
          </a:prstGeom>
          <a:noFill/>
          <a:ln w="9525">
            <a:noFill/>
            <a:miter lim="800000"/>
            <a:headEnd/>
            <a:tailEnd/>
          </a:ln>
        </p:spPr>
        <p:txBody>
          <a:bodyPr>
            <a:spAutoFit/>
          </a:bodyPr>
          <a:lstStyle/>
          <a:p>
            <a:pPr marL="342900" indent="-342900" algn="ctr">
              <a:lnSpc>
                <a:spcPct val="90000"/>
              </a:lnSpc>
              <a:spcBef>
                <a:spcPct val="20000"/>
              </a:spcBef>
              <a:buClr>
                <a:schemeClr val="hlink"/>
              </a:buClr>
              <a:buSzPct val="120000"/>
            </a:pPr>
            <a:r>
              <a:rPr lang="ru-RU" b="1" i="1">
                <a:solidFill>
                  <a:srgbClr val="7030A0"/>
                </a:solidFill>
                <a:latin typeface="Times New Roman" pitchFamily="18" charset="0"/>
                <a:cs typeface="Times New Roman" pitchFamily="18" charset="0"/>
              </a:rPr>
              <a:t>       </a:t>
            </a:r>
            <a:r>
              <a:rPr lang="ru-RU" b="1">
                <a:solidFill>
                  <a:srgbClr val="7030A0"/>
                </a:solidFill>
                <a:latin typeface="Times New Roman" pitchFamily="18" charset="0"/>
                <a:cs typeface="Times New Roman" pitchFamily="18" charset="0"/>
              </a:rPr>
              <a:t>Формировать первые представления о поведении за столом во время приема пищи. </a:t>
            </a:r>
          </a:p>
        </p:txBody>
      </p:sp>
      <p:sp>
        <p:nvSpPr>
          <p:cNvPr id="27653" name="TextBox 4"/>
          <p:cNvSpPr txBox="1">
            <a:spLocks noChangeArrowheads="1"/>
          </p:cNvSpPr>
          <p:nvPr/>
        </p:nvSpPr>
        <p:spPr bwMode="auto">
          <a:xfrm>
            <a:off x="1331913" y="1557338"/>
            <a:ext cx="3168650" cy="341312"/>
          </a:xfrm>
          <a:prstGeom prst="rect">
            <a:avLst/>
          </a:prstGeom>
          <a:noFill/>
          <a:ln w="9525">
            <a:noFill/>
            <a:miter lim="800000"/>
            <a:headEnd/>
            <a:tailEnd/>
          </a:ln>
        </p:spPr>
        <p:txBody>
          <a:bodyPr>
            <a:spAutoFit/>
          </a:bodyPr>
          <a:lstStyle/>
          <a:p>
            <a:pPr>
              <a:lnSpc>
                <a:spcPct val="90000"/>
              </a:lnSpc>
            </a:pPr>
            <a:endParaRPr lang="ru-RU">
              <a:latin typeface="Calibri" pitchFamily="34" charset="0"/>
            </a:endParaRPr>
          </a:p>
        </p:txBody>
      </p:sp>
      <p:sp>
        <p:nvSpPr>
          <p:cNvPr id="27654" name="Прямоугольник 5"/>
          <p:cNvSpPr>
            <a:spLocks noChangeArrowheads="1"/>
          </p:cNvSpPr>
          <p:nvPr/>
        </p:nvSpPr>
        <p:spPr bwMode="auto">
          <a:xfrm>
            <a:off x="1331913" y="5102225"/>
            <a:ext cx="4572000" cy="1200150"/>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ru-RU" b="1">
                <a:solidFill>
                  <a:srgbClr val="7030A0"/>
                </a:solidFill>
                <a:latin typeface="Times New Roman" pitchFamily="18" charset="0"/>
                <a:cs typeface="Times New Roman" pitchFamily="18" charset="0"/>
              </a:rPr>
              <a:t>Организация дежурства</a:t>
            </a:r>
          </a:p>
          <a:p>
            <a:pPr marL="342900" indent="-342900">
              <a:buFont typeface="Calibri" pitchFamily="34" charset="0"/>
              <a:buAutoNum type="arabicPeriod"/>
            </a:pPr>
            <a:r>
              <a:rPr lang="ru-RU" b="1">
                <a:solidFill>
                  <a:srgbClr val="7030A0"/>
                </a:solidFill>
                <a:latin typeface="Times New Roman" pitchFamily="18" charset="0"/>
                <a:cs typeface="Times New Roman" pitchFamily="18" charset="0"/>
              </a:rPr>
              <a:t>Привитие навыков правильной сервировки стола</a:t>
            </a:r>
          </a:p>
          <a:p>
            <a:pPr marL="342900" indent="-342900">
              <a:buFont typeface="Calibri" pitchFamily="34" charset="0"/>
              <a:buAutoNum type="arabicPeriod"/>
            </a:pPr>
            <a:r>
              <a:rPr lang="ru-RU" b="1">
                <a:solidFill>
                  <a:srgbClr val="7030A0"/>
                </a:solidFill>
                <a:latin typeface="Times New Roman" pitchFamily="18" charset="0"/>
                <a:cs typeface="Times New Roman" pitchFamily="18" charset="0"/>
              </a:rPr>
              <a:t>Употребление пищи</a:t>
            </a:r>
          </a:p>
        </p:txBody>
      </p:sp>
      <p:pic>
        <p:nvPicPr>
          <p:cNvPr id="7" name="Рисунок 6"/>
          <p:cNvPicPr>
            <a:picLocks noChangeAspect="1"/>
          </p:cNvPicPr>
          <p:nvPr/>
        </p:nvPicPr>
        <p:blipFill>
          <a:blip r:embed="rId3" cstate="email">
            <a:extLst>
              <a:ext uri="{28A0092B-C50C-407E-A947-70E740481C1C}"/>
            </a:extLst>
          </a:blip>
          <a:stretch>
            <a:fillRect/>
          </a:stretch>
        </p:blipFill>
        <p:spPr>
          <a:xfrm>
            <a:off x="2202835" y="2943882"/>
            <a:ext cx="2699416" cy="2024562"/>
          </a:xfrm>
          <a:prstGeom prst="rect">
            <a:avLst/>
          </a:prstGeom>
          <a:ln>
            <a:noFill/>
          </a:ln>
          <a:effectLst>
            <a:glow rad="228600">
              <a:schemeClr val="accent5">
                <a:satMod val="175000"/>
                <a:alpha val="40000"/>
              </a:schemeClr>
            </a:glow>
            <a:softEdge rad="112500"/>
          </a:effectLst>
        </p:spPr>
      </p:pic>
      <p:pic>
        <p:nvPicPr>
          <p:cNvPr id="8" name="Рисунок 7"/>
          <p:cNvPicPr>
            <a:picLocks noChangeAspect="1"/>
          </p:cNvPicPr>
          <p:nvPr/>
        </p:nvPicPr>
        <p:blipFill>
          <a:blip r:embed="rId4" cstate="email">
            <a:extLst>
              <a:ext uri="{28A0092B-C50C-407E-A947-70E740481C1C}"/>
            </a:extLst>
          </a:blip>
          <a:stretch>
            <a:fillRect/>
          </a:stretch>
        </p:blipFill>
        <p:spPr>
          <a:xfrm>
            <a:off x="5364088" y="2142612"/>
            <a:ext cx="3034680" cy="2276010"/>
          </a:xfrm>
          <a:prstGeom prst="rect">
            <a:avLst/>
          </a:prstGeom>
          <a:ln>
            <a:noFill/>
          </a:ln>
          <a:effectLst>
            <a:glow rad="228600">
              <a:schemeClr val="accent5">
                <a:satMod val="175000"/>
                <a:alpha val="40000"/>
              </a:schemeClr>
            </a:glow>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4" name="Заголовок 1"/>
          <p:cNvSpPr>
            <a:spLocks noGrp="1"/>
          </p:cNvSpPr>
          <p:nvPr>
            <p:ph type="title"/>
          </p:nvPr>
        </p:nvSpPr>
        <p:spPr>
          <a:xfrm>
            <a:off x="1258888" y="274638"/>
            <a:ext cx="7427912" cy="1143000"/>
          </a:xfrm>
        </p:spPr>
        <p:txBody>
          <a:bodyPr/>
          <a:lstStyle/>
          <a:p>
            <a:r>
              <a:rPr lang="ru-RU" sz="3600" b="1" smtClean="0">
                <a:solidFill>
                  <a:srgbClr val="FF0000"/>
                </a:solidFill>
                <a:latin typeface="Times New Roman" pitchFamily="18" charset="0"/>
                <a:cs typeface="Times New Roman" pitchFamily="18" charset="0"/>
              </a:rPr>
              <a:t>Принципы организации питания</a:t>
            </a:r>
          </a:p>
        </p:txBody>
      </p:sp>
      <p:sp>
        <p:nvSpPr>
          <p:cNvPr id="28675" name="TextBox 2"/>
          <p:cNvSpPr txBox="1">
            <a:spLocks noChangeArrowheads="1"/>
          </p:cNvSpPr>
          <p:nvPr/>
        </p:nvSpPr>
        <p:spPr bwMode="auto">
          <a:xfrm>
            <a:off x="2339975" y="1773238"/>
            <a:ext cx="6696075" cy="3538537"/>
          </a:xfrm>
          <a:prstGeom prst="rect">
            <a:avLst/>
          </a:prstGeom>
          <a:noFill/>
          <a:ln w="9525">
            <a:noFill/>
            <a:miter lim="800000"/>
            <a:headEnd/>
            <a:tailEnd/>
          </a:ln>
        </p:spPr>
        <p:txBody>
          <a:bodyPr>
            <a:spAutoFit/>
          </a:bodyPr>
          <a:lstStyle/>
          <a:p>
            <a:pPr marL="514350" indent="-514350">
              <a:lnSpc>
                <a:spcPct val="80000"/>
              </a:lnSpc>
              <a:buFont typeface="Calibri" pitchFamily="34" charset="0"/>
              <a:buAutoNum type="arabicPeriod"/>
            </a:pPr>
            <a:r>
              <a:rPr lang="ru-RU" sz="2800" b="1">
                <a:solidFill>
                  <a:srgbClr val="7030A0"/>
                </a:solidFill>
                <a:latin typeface="Times New Roman" pitchFamily="18" charset="0"/>
                <a:cs typeface="Times New Roman" pitchFamily="18" charset="0"/>
              </a:rPr>
              <a:t>Выполнение режима питания; </a:t>
            </a:r>
          </a:p>
          <a:p>
            <a:pPr marL="514350" indent="-514350">
              <a:lnSpc>
                <a:spcPct val="80000"/>
              </a:lnSpc>
              <a:buFont typeface="Calibri" pitchFamily="34" charset="0"/>
              <a:buAutoNum type="arabicPeriod"/>
            </a:pPr>
            <a:r>
              <a:rPr lang="ru-RU" sz="2800" b="1">
                <a:solidFill>
                  <a:srgbClr val="7030A0"/>
                </a:solidFill>
                <a:latin typeface="Times New Roman" pitchFamily="18" charset="0"/>
                <a:cs typeface="Times New Roman" pitchFamily="18" charset="0"/>
              </a:rPr>
              <a:t>Гигиена приёма пищи; </a:t>
            </a:r>
          </a:p>
          <a:p>
            <a:pPr marL="514350" indent="-514350">
              <a:lnSpc>
                <a:spcPct val="80000"/>
              </a:lnSpc>
              <a:buFont typeface="Calibri" pitchFamily="34" charset="0"/>
              <a:buAutoNum type="arabicPeriod"/>
            </a:pPr>
            <a:r>
              <a:rPr lang="ru-RU" sz="2800" b="1">
                <a:solidFill>
                  <a:srgbClr val="7030A0"/>
                </a:solidFill>
                <a:latin typeface="Times New Roman" pitchFamily="18" charset="0"/>
                <a:cs typeface="Times New Roman" pitchFamily="18" charset="0"/>
              </a:rPr>
              <a:t>Ежедневное соблюдение норм потребления продуктов и калорийности питания;</a:t>
            </a:r>
          </a:p>
          <a:p>
            <a:pPr marL="514350" indent="-514350">
              <a:lnSpc>
                <a:spcPct val="80000"/>
              </a:lnSpc>
              <a:buFont typeface="Calibri" pitchFamily="34" charset="0"/>
              <a:buAutoNum type="arabicPeriod"/>
            </a:pPr>
            <a:r>
              <a:rPr lang="ru-RU" sz="2800" b="1">
                <a:solidFill>
                  <a:srgbClr val="7030A0"/>
                </a:solidFill>
                <a:latin typeface="Times New Roman" pitchFamily="18" charset="0"/>
                <a:cs typeface="Times New Roman" pitchFamily="18" charset="0"/>
              </a:rPr>
              <a:t>Эстетика организации питания (сервировка); </a:t>
            </a:r>
          </a:p>
          <a:p>
            <a:pPr marL="514350" indent="-514350">
              <a:lnSpc>
                <a:spcPct val="80000"/>
              </a:lnSpc>
              <a:buFont typeface="Calibri" pitchFamily="34" charset="0"/>
              <a:buAutoNum type="arabicPeriod"/>
            </a:pPr>
            <a:r>
              <a:rPr lang="ru-RU" sz="2800" b="1">
                <a:solidFill>
                  <a:srgbClr val="7030A0"/>
                </a:solidFill>
                <a:latin typeface="Times New Roman" pitchFamily="18" charset="0"/>
                <a:cs typeface="Times New Roman" pitchFamily="18" charset="0"/>
              </a:rPr>
              <a:t>Индивидуальный подход к детям во время питания; </a:t>
            </a:r>
          </a:p>
          <a:p>
            <a:pPr marL="514350" indent="-514350">
              <a:lnSpc>
                <a:spcPct val="80000"/>
              </a:lnSpc>
              <a:buFont typeface="Calibri" pitchFamily="34" charset="0"/>
              <a:buAutoNum type="arabicPeriod"/>
            </a:pPr>
            <a:r>
              <a:rPr lang="ru-RU" sz="2800" b="1">
                <a:solidFill>
                  <a:srgbClr val="7030A0"/>
                </a:solidFill>
                <a:latin typeface="Times New Roman" pitchFamily="18" charset="0"/>
                <a:cs typeface="Times New Roman" pitchFamily="18" charset="0"/>
              </a:rPr>
              <a:t>Правильность расстановки мебели.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7"/>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9698" name="Заголовок 1"/>
          <p:cNvSpPr>
            <a:spLocks noGrp="1"/>
          </p:cNvSpPr>
          <p:nvPr>
            <p:ph type="title"/>
          </p:nvPr>
        </p:nvSpPr>
        <p:spPr>
          <a:xfrm>
            <a:off x="1547813" y="274638"/>
            <a:ext cx="7272337" cy="1143000"/>
          </a:xfrm>
        </p:spPr>
        <p:txBody>
          <a:bodyPr/>
          <a:lstStyle/>
          <a:p>
            <a:r>
              <a:rPr lang="ru-RU" sz="3200" smtClean="0">
                <a:solidFill>
                  <a:srgbClr val="FF0000"/>
                </a:solidFill>
                <a:latin typeface="Times New Roman" pitchFamily="18" charset="0"/>
                <a:cs typeface="Times New Roman" pitchFamily="18" charset="0"/>
              </a:rPr>
              <a:t>Закаливание</a:t>
            </a:r>
            <a:r>
              <a:rPr lang="ru-RU" sz="3200" smtClean="0">
                <a:latin typeface="Times New Roman" pitchFamily="18" charset="0"/>
                <a:cs typeface="Times New Roman" pitchFamily="18" charset="0"/>
              </a:rPr>
              <a:t> </a:t>
            </a:r>
            <a:r>
              <a:rPr lang="ru-RU" sz="3200" b="1" smtClean="0">
                <a:solidFill>
                  <a:srgbClr val="7030A0"/>
                </a:solidFill>
                <a:latin typeface="Times New Roman" pitchFamily="18" charset="0"/>
                <a:cs typeface="Times New Roman" pitchFamily="18" charset="0"/>
              </a:rPr>
              <a:t>– повышает устойчивость организма к природным факторам.</a:t>
            </a:r>
          </a:p>
        </p:txBody>
      </p:sp>
      <p:sp>
        <p:nvSpPr>
          <p:cNvPr id="3" name="Содержимое 2"/>
          <p:cNvSpPr>
            <a:spLocks noGrp="1"/>
          </p:cNvSpPr>
          <p:nvPr>
            <p:ph sz="half" idx="1"/>
          </p:nvPr>
        </p:nvSpPr>
        <p:spPr>
          <a:xfrm>
            <a:off x="2484438" y="1600200"/>
            <a:ext cx="5040312" cy="4525963"/>
          </a:xfrm>
        </p:spPr>
        <p:txBody>
          <a:bodyPr rtlCol="0">
            <a:normAutofit/>
          </a:bodyPr>
          <a:lstStyle/>
          <a:p>
            <a:pPr fontAlgn="auto">
              <a:spcAft>
                <a:spcPts val="0"/>
              </a:spcAft>
              <a:buFont typeface="Arial" pitchFamily="34" charset="0"/>
              <a:buNone/>
              <a:defRPr/>
            </a:pPr>
            <a:r>
              <a:rPr lang="ru-RU" b="1" dirty="0" smtClean="0">
                <a:solidFill>
                  <a:srgbClr val="FE8F4A"/>
                </a:solidFill>
                <a:latin typeface="Times New Roman" pitchFamily="18" charset="0"/>
              </a:rPr>
              <a:t>Средства закаливания</a:t>
            </a:r>
            <a:endParaRPr lang="ru-RU" sz="2000" b="1" dirty="0" smtClean="0">
              <a:solidFill>
                <a:srgbClr val="FE8F4A"/>
              </a:solidFill>
              <a:latin typeface="Times New Roman" pitchFamily="18" charset="0"/>
            </a:endParaRPr>
          </a:p>
          <a:p>
            <a:pPr fontAlgn="auto">
              <a:spcAft>
                <a:spcPts val="0"/>
              </a:spcAft>
              <a:buFont typeface="Arial" pitchFamily="34" charset="0"/>
              <a:buChar char="•"/>
              <a:defRPr/>
            </a:pPr>
            <a:r>
              <a:rPr lang="ru-RU" b="1" dirty="0" smtClean="0">
                <a:solidFill>
                  <a:srgbClr val="FC1604"/>
                </a:solidFill>
              </a:rPr>
              <a:t>1.солнце</a:t>
            </a:r>
          </a:p>
          <a:p>
            <a:pPr fontAlgn="auto">
              <a:spcAft>
                <a:spcPts val="0"/>
              </a:spcAft>
              <a:buFont typeface="Arial" pitchFamily="34" charset="0"/>
              <a:buNone/>
              <a:defRPr/>
            </a:pPr>
            <a:endParaRPr lang="ru-RU" b="1" dirty="0" smtClean="0">
              <a:solidFill>
                <a:srgbClr val="FC1604"/>
              </a:solidFill>
            </a:endParaRPr>
          </a:p>
          <a:p>
            <a:pPr fontAlgn="auto">
              <a:spcAft>
                <a:spcPts val="0"/>
              </a:spcAft>
              <a:buFont typeface="Arial" pitchFamily="34" charset="0"/>
              <a:buNone/>
              <a:defRPr/>
            </a:pPr>
            <a:endParaRPr lang="ru-RU" b="1" dirty="0" smtClean="0">
              <a:solidFill>
                <a:srgbClr val="FC1604"/>
              </a:solidFill>
            </a:endParaRPr>
          </a:p>
          <a:p>
            <a:pPr fontAlgn="auto">
              <a:spcAft>
                <a:spcPts val="0"/>
              </a:spcAft>
              <a:buFont typeface="Arial" pitchFamily="34" charset="0"/>
              <a:buChar char="•"/>
              <a:defRPr/>
            </a:pPr>
            <a:r>
              <a:rPr lang="ru-RU" b="1" dirty="0" smtClean="0">
                <a:solidFill>
                  <a:schemeClr val="tx2"/>
                </a:solidFill>
              </a:rPr>
              <a:t>2. воздух</a:t>
            </a:r>
          </a:p>
          <a:p>
            <a:pPr fontAlgn="auto">
              <a:spcAft>
                <a:spcPts val="0"/>
              </a:spcAft>
              <a:buFont typeface="Arial" pitchFamily="34" charset="0"/>
              <a:buNone/>
              <a:defRPr/>
            </a:pPr>
            <a:endParaRPr lang="ru-RU" b="1" dirty="0" smtClean="0">
              <a:solidFill>
                <a:schemeClr val="tx2"/>
              </a:solidFill>
            </a:endParaRPr>
          </a:p>
          <a:p>
            <a:pPr fontAlgn="auto">
              <a:spcAft>
                <a:spcPts val="0"/>
              </a:spcAft>
              <a:buFont typeface="Arial" pitchFamily="34" charset="0"/>
              <a:buNone/>
              <a:defRPr/>
            </a:pPr>
            <a:endParaRPr lang="ru-RU" b="1" dirty="0" smtClean="0">
              <a:solidFill>
                <a:schemeClr val="tx2"/>
              </a:solidFill>
            </a:endParaRPr>
          </a:p>
          <a:p>
            <a:pPr fontAlgn="auto">
              <a:spcAft>
                <a:spcPts val="0"/>
              </a:spcAft>
              <a:buFont typeface="Arial" pitchFamily="34" charset="0"/>
              <a:buChar char="•"/>
              <a:defRPr/>
            </a:pPr>
            <a:r>
              <a:rPr lang="ru-RU" b="1" dirty="0" smtClean="0">
                <a:solidFill>
                  <a:schemeClr val="accent5">
                    <a:lumMod val="75000"/>
                  </a:schemeClr>
                </a:solidFill>
                <a:cs typeface="Arial" charset="0"/>
              </a:rPr>
              <a:t>3. вода</a:t>
            </a:r>
          </a:p>
          <a:p>
            <a:pPr fontAlgn="auto">
              <a:spcAft>
                <a:spcPts val="0"/>
              </a:spcAft>
              <a:buFont typeface="Arial" pitchFamily="34" charset="0"/>
              <a:buNone/>
              <a:defRPr/>
            </a:pPr>
            <a:endParaRPr lang="ru-RU" dirty="0"/>
          </a:p>
        </p:txBody>
      </p:sp>
      <p:pic>
        <p:nvPicPr>
          <p:cNvPr id="29700" name="Picture 2" descr="C:\Documents and Settings\PAVLIN\Desktop\ЗОЖ\sun.gif"/>
          <p:cNvPicPr>
            <a:picLocks noChangeAspect="1" noChangeArrowheads="1"/>
          </p:cNvPicPr>
          <p:nvPr/>
        </p:nvPicPr>
        <p:blipFill>
          <a:blip r:embed="rId3"/>
          <a:srcRect/>
          <a:stretch>
            <a:fillRect/>
          </a:stretch>
        </p:blipFill>
        <p:spPr bwMode="auto">
          <a:xfrm>
            <a:off x="6156325" y="1174750"/>
            <a:ext cx="2232025" cy="2089150"/>
          </a:xfrm>
          <a:prstGeom prst="rect">
            <a:avLst/>
          </a:prstGeom>
          <a:noFill/>
          <a:ln w="9525">
            <a:noFill/>
            <a:miter lim="800000"/>
            <a:headEnd/>
            <a:tailEnd/>
          </a:ln>
        </p:spPr>
      </p:pic>
      <p:pic>
        <p:nvPicPr>
          <p:cNvPr id="6" name="Picture 3" descr="C:\Documents and Settings\PAVLIN\Desktop\ЗОЖ\images.jpg"/>
          <p:cNvPicPr>
            <a:picLocks noChangeAspect="1" noChangeArrowheads="1"/>
          </p:cNvPicPr>
          <p:nvPr/>
        </p:nvPicPr>
        <p:blipFill>
          <a:blip r:embed="rId4" cstate="email"/>
          <a:srcRect/>
          <a:stretch>
            <a:fillRect/>
          </a:stretch>
        </p:blipFill>
        <p:spPr bwMode="auto">
          <a:xfrm>
            <a:off x="5168224" y="3143249"/>
            <a:ext cx="2305050" cy="1439863"/>
          </a:xfrm>
          <a:prstGeom prst="rect">
            <a:avLst/>
          </a:prstGeom>
          <a:noFill/>
          <a:ln w="9525">
            <a:noFill/>
            <a:miter lim="800000"/>
            <a:headEnd/>
            <a:tailEnd/>
          </a:ln>
          <a:effectLst>
            <a:softEdge rad="127000"/>
          </a:effectLst>
        </p:spPr>
      </p:pic>
      <p:pic>
        <p:nvPicPr>
          <p:cNvPr id="7" name="Picture 4" descr="C:\Documents and Settings\PAVLIN\Desktop\ЗОЖ\images (1).jpg"/>
          <p:cNvPicPr>
            <a:picLocks noChangeAspect="1" noChangeArrowheads="1"/>
          </p:cNvPicPr>
          <p:nvPr/>
        </p:nvPicPr>
        <p:blipFill>
          <a:blip r:embed="rId5" cstate="email"/>
          <a:srcRect/>
          <a:stretch>
            <a:fillRect/>
          </a:stretch>
        </p:blipFill>
        <p:spPr bwMode="auto">
          <a:xfrm>
            <a:off x="5580112" y="4868863"/>
            <a:ext cx="2232025" cy="1439862"/>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116013" y="692150"/>
            <a:ext cx="7570787" cy="1008063"/>
          </a:xfrm>
        </p:spPr>
        <p:txBody>
          <a:bodyPr rtlCol="0">
            <a:normAutofit fontScale="90000"/>
          </a:bodyPr>
          <a:lstStyle/>
          <a:p>
            <a:pPr fontAlgn="auto">
              <a:spcAft>
                <a:spcPts val="0"/>
              </a:spcAft>
              <a:defRPr/>
            </a:pPr>
            <a:r>
              <a:rPr lang="ru-RU" b="1" dirty="0" smtClean="0">
                <a:solidFill>
                  <a:srgbClr val="FF0000"/>
                </a:solidFill>
                <a:latin typeface="Times New Roman" pitchFamily="18" charset="0"/>
                <a:cs typeface="Times New Roman" pitchFamily="18" charset="0"/>
              </a:rPr>
              <a:t>Принципы закаливания</a:t>
            </a:r>
            <a:br>
              <a:rPr lang="ru-RU" b="1" dirty="0" smtClean="0">
                <a:solidFill>
                  <a:srgbClr val="FF0000"/>
                </a:solidFill>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0723" name="TextBox 2"/>
          <p:cNvSpPr txBox="1">
            <a:spLocks noChangeArrowheads="1"/>
          </p:cNvSpPr>
          <p:nvPr/>
        </p:nvSpPr>
        <p:spPr bwMode="auto">
          <a:xfrm>
            <a:off x="2916238" y="1557338"/>
            <a:ext cx="6192837" cy="2308225"/>
          </a:xfrm>
          <a:prstGeom prst="rect">
            <a:avLst/>
          </a:prstGeom>
          <a:noFill/>
          <a:ln w="9525">
            <a:noFill/>
            <a:miter lim="800000"/>
            <a:headEnd/>
            <a:tailEnd/>
          </a:ln>
        </p:spPr>
        <p:txBody>
          <a:bodyPr>
            <a:spAutoFit/>
          </a:bodyPr>
          <a:lstStyle/>
          <a:p>
            <a:pPr>
              <a:buFont typeface="Arial" charset="0"/>
              <a:buChar char="•"/>
            </a:pPr>
            <a:r>
              <a:rPr lang="ru-RU" sz="2400" b="1">
                <a:solidFill>
                  <a:srgbClr val="7030A0"/>
                </a:solidFill>
                <a:latin typeface="Times New Roman" pitchFamily="18" charset="0"/>
                <a:cs typeface="Times New Roman" pitchFamily="18" charset="0"/>
              </a:rPr>
              <a:t>Постепенность закаливающих процедур</a:t>
            </a:r>
          </a:p>
          <a:p>
            <a:pPr>
              <a:buFont typeface="Arial" charset="0"/>
              <a:buChar char="•"/>
            </a:pPr>
            <a:r>
              <a:rPr lang="ru-RU" sz="2400" b="1">
                <a:solidFill>
                  <a:srgbClr val="7030A0"/>
                </a:solidFill>
                <a:latin typeface="Times New Roman" pitchFamily="18" charset="0"/>
                <a:cs typeface="Times New Roman" pitchFamily="18" charset="0"/>
              </a:rPr>
              <a:t>Систематичность</a:t>
            </a:r>
          </a:p>
          <a:p>
            <a:pPr>
              <a:buFont typeface="Arial" charset="0"/>
              <a:buChar char="•"/>
            </a:pPr>
            <a:r>
              <a:rPr lang="ru-RU" sz="2400" b="1">
                <a:solidFill>
                  <a:srgbClr val="7030A0"/>
                </a:solidFill>
                <a:latin typeface="Times New Roman" pitchFamily="18" charset="0"/>
                <a:cs typeface="Times New Roman" pitchFamily="18" charset="0"/>
              </a:rPr>
              <a:t>Последовательность</a:t>
            </a:r>
          </a:p>
          <a:p>
            <a:pPr>
              <a:buFont typeface="Arial" charset="0"/>
              <a:buChar char="•"/>
            </a:pPr>
            <a:r>
              <a:rPr lang="ru-RU" sz="2400" b="1">
                <a:solidFill>
                  <a:srgbClr val="7030A0"/>
                </a:solidFill>
                <a:latin typeface="Times New Roman" pitchFamily="18" charset="0"/>
                <a:cs typeface="Times New Roman" pitchFamily="18" charset="0"/>
              </a:rPr>
              <a:t>Комплексность</a:t>
            </a:r>
          </a:p>
          <a:p>
            <a:pPr>
              <a:buFont typeface="Arial" charset="0"/>
              <a:buChar char="•"/>
            </a:pPr>
            <a:r>
              <a:rPr lang="ru-RU" sz="2400" b="1">
                <a:solidFill>
                  <a:srgbClr val="7030A0"/>
                </a:solidFill>
                <a:latin typeface="Times New Roman" pitchFamily="18" charset="0"/>
                <a:cs typeface="Times New Roman" pitchFamily="18" charset="0"/>
              </a:rPr>
              <a:t>Учет индивидуальных особенностей ребенка</a:t>
            </a:r>
          </a:p>
        </p:txBody>
      </p:sp>
      <p:pic>
        <p:nvPicPr>
          <p:cNvPr id="4" name="Рисунок 3"/>
          <p:cNvPicPr>
            <a:picLocks noChangeAspect="1"/>
          </p:cNvPicPr>
          <p:nvPr/>
        </p:nvPicPr>
        <p:blipFill>
          <a:blip r:embed="rId3" cstate="email">
            <a:extLst>
              <a:ext uri="{28A0092B-C50C-407E-A947-70E740481C1C}"/>
            </a:extLst>
          </a:blip>
          <a:stretch>
            <a:fillRect/>
          </a:stretch>
        </p:blipFill>
        <p:spPr>
          <a:xfrm>
            <a:off x="3635896" y="3865115"/>
            <a:ext cx="4716016" cy="2658933"/>
          </a:xfrm>
          <a:prstGeom prst="rect">
            <a:avLst/>
          </a:prstGeom>
          <a:ln>
            <a:noFill/>
          </a:ln>
          <a:effectLst>
            <a:glow rad="228600">
              <a:schemeClr val="accent5">
                <a:satMod val="175000"/>
                <a:alpha val="40000"/>
              </a:schemeClr>
            </a:glow>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Рисунок 2"/>
          <p:cNvPicPr>
            <a:picLocks noChangeAspect="1"/>
          </p:cNvPicPr>
          <p:nvPr/>
        </p:nvPicPr>
        <p:blipFill>
          <a:blip r:embed="rId3">
            <a:extLst>
              <a:ext uri="{28A0092B-C50C-407E-A947-70E740481C1C}"/>
            </a:extLst>
          </a:blip>
          <a:stretch>
            <a:fillRect/>
          </a:stretch>
        </p:blipFill>
        <p:spPr>
          <a:xfrm>
            <a:off x="2915816" y="620688"/>
            <a:ext cx="5850227" cy="5665812"/>
          </a:xfrm>
          <a:prstGeom prst="rect">
            <a:avLst/>
          </a:prstGeom>
          <a:ln>
            <a:noFill/>
          </a:ln>
          <a:effectLst>
            <a:glow rad="228600">
              <a:schemeClr val="accent5">
                <a:satMod val="175000"/>
                <a:alpha val="40000"/>
              </a:schemeClr>
            </a:glow>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763713" y="274638"/>
            <a:ext cx="7272337" cy="5891212"/>
          </a:xfrm>
        </p:spPr>
        <p:txBody>
          <a:bodyPr rtlCol="0">
            <a:normAutofit fontScale="90000"/>
          </a:bodyPr>
          <a:lstStyle/>
          <a:p>
            <a:pPr fontAlgn="auto">
              <a:spcAft>
                <a:spcPts val="0"/>
              </a:spcAft>
              <a:defRPr/>
            </a:pPr>
            <a:r>
              <a:rPr lang="ru-RU" b="1" i="1" dirty="0" smtClean="0">
                <a:solidFill>
                  <a:schemeClr val="tx2">
                    <a:lumMod val="50000"/>
                  </a:schemeClr>
                </a:solidFill>
                <a:latin typeface="Times New Roman" pitchFamily="18" charset="0"/>
                <a:cs typeface="Times New Roman" pitchFamily="18" charset="0"/>
              </a:rPr>
              <a:t/>
            </a:r>
            <a:br>
              <a:rPr lang="ru-RU" b="1" i="1" dirty="0" smtClean="0">
                <a:solidFill>
                  <a:schemeClr val="tx2">
                    <a:lumMod val="50000"/>
                  </a:schemeClr>
                </a:solidFill>
                <a:latin typeface="Times New Roman" pitchFamily="18" charset="0"/>
                <a:cs typeface="Times New Roman" pitchFamily="18" charset="0"/>
              </a:rPr>
            </a:br>
            <a:r>
              <a:rPr lang="ru-RU" b="1" i="1" dirty="0" smtClean="0">
                <a:solidFill>
                  <a:schemeClr val="tx2">
                    <a:lumMod val="50000"/>
                  </a:schemeClr>
                </a:solidFill>
                <a:latin typeface="Times New Roman" pitchFamily="18" charset="0"/>
                <a:cs typeface="Times New Roman" pitchFamily="18" charset="0"/>
              </a:rPr>
              <a:t/>
            </a:r>
            <a:br>
              <a:rPr lang="ru-RU" b="1" i="1" dirty="0" smtClean="0">
                <a:solidFill>
                  <a:schemeClr val="tx2">
                    <a:lumMod val="50000"/>
                  </a:schemeClr>
                </a:solidFill>
                <a:latin typeface="Times New Roman" pitchFamily="18" charset="0"/>
                <a:cs typeface="Times New Roman" pitchFamily="18" charset="0"/>
              </a:rPr>
            </a:br>
            <a:r>
              <a:rPr lang="ru-RU" b="1" i="1" dirty="0" smtClean="0">
                <a:solidFill>
                  <a:srgbClr val="7030A0"/>
                </a:solidFill>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Цель: </a:t>
            </a:r>
            <a:r>
              <a:rPr lang="ru-RU" b="1" dirty="0" smtClean="0">
                <a:solidFill>
                  <a:srgbClr val="7030A0"/>
                </a:solidFill>
                <a:latin typeface="Times New Roman" pitchFamily="18" charset="0"/>
                <a:cs typeface="Times New Roman" pitchFamily="18" charset="0"/>
              </a:rPr>
              <a:t>1.Обеспечение </a:t>
            </a:r>
            <a:r>
              <a:rPr lang="ru-RU" b="1" dirty="0">
                <a:solidFill>
                  <a:srgbClr val="7030A0"/>
                </a:solidFill>
                <a:latin typeface="Times New Roman" pitchFamily="18" charset="0"/>
                <a:cs typeface="Times New Roman" pitchFamily="18" charset="0"/>
              </a:rPr>
              <a:t>тесного </a:t>
            </a:r>
            <a:r>
              <a:rPr lang="ru-RU" b="1" dirty="0" smtClean="0">
                <a:solidFill>
                  <a:srgbClr val="7030A0"/>
                </a:solidFill>
                <a:latin typeface="Times New Roman" pitchFamily="18" charset="0"/>
                <a:cs typeface="Times New Roman" pitchFamily="18" charset="0"/>
              </a:rPr>
              <a:t> сотрудничества </a:t>
            </a:r>
            <a:r>
              <a:rPr lang="ru-RU" b="1" dirty="0">
                <a:solidFill>
                  <a:srgbClr val="7030A0"/>
                </a:solidFill>
                <a:latin typeface="Times New Roman" pitchFamily="18" charset="0"/>
                <a:cs typeface="Times New Roman" pitchFamily="18" charset="0"/>
              </a:rPr>
              <a:t>и единых требований детского сада и семьи в  вопросах здоровья детей.</a:t>
            </a:r>
            <a:br>
              <a:rPr lang="ru-RU" b="1" dirty="0">
                <a:solidFill>
                  <a:srgbClr val="7030A0"/>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2.формирование здорового образа жизни у детей дошкольного возраста.</a:t>
            </a:r>
            <a:br>
              <a:rPr lang="ru-RU" b="1" dirty="0" smtClean="0">
                <a:solidFill>
                  <a:srgbClr val="7030A0"/>
                </a:solidFill>
                <a:latin typeface="Times New Roman" pitchFamily="18" charset="0"/>
                <a:cs typeface="Times New Roman" pitchFamily="18" charset="0"/>
              </a:rPr>
            </a:br>
            <a:endParaRPr lang="ru-RU" dirty="0">
              <a:solidFill>
                <a:srgbClr val="7030A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 name="Рисунок 1"/>
          <p:cNvPicPr>
            <a:picLocks noChangeAspect="1"/>
          </p:cNvPicPr>
          <p:nvPr/>
        </p:nvPicPr>
        <p:blipFill>
          <a:blip r:embed="rId3">
            <a:extLst>
              <a:ext uri="{28A0092B-C50C-407E-A947-70E740481C1C}"/>
            </a:extLst>
          </a:blip>
          <a:stretch>
            <a:fillRect/>
          </a:stretch>
        </p:blipFill>
        <p:spPr>
          <a:xfrm>
            <a:off x="2699792" y="692696"/>
            <a:ext cx="6163444" cy="5604495"/>
          </a:xfrm>
          <a:prstGeom prst="rect">
            <a:avLst/>
          </a:prstGeom>
          <a:ln>
            <a:noFill/>
          </a:ln>
          <a:effectLst>
            <a:glow rad="228600">
              <a:schemeClr val="accent5">
                <a:satMod val="175000"/>
                <a:alpha val="40000"/>
              </a:schemeClr>
            </a:glow>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571625" y="274638"/>
            <a:ext cx="7115175" cy="1143000"/>
          </a:xfrm>
        </p:spPr>
        <p:txBody>
          <a:bodyPr rtlCol="0">
            <a:normAutofit fontScale="90000"/>
          </a:bodyPr>
          <a:lstStyle/>
          <a:p>
            <a:pPr fontAlgn="auto">
              <a:spcAft>
                <a:spcPts val="0"/>
              </a:spcAft>
              <a:defRPr/>
            </a:pPr>
            <a:r>
              <a:rPr lang="ru-RU" sz="3600" b="1" dirty="0" smtClean="0">
                <a:solidFill>
                  <a:schemeClr val="hlink"/>
                </a:solidFill>
                <a:latin typeface="Times New Roman" pitchFamily="18" charset="0"/>
                <a:cs typeface="Times New Roman" pitchFamily="18" charset="0"/>
              </a:rPr>
              <a:t>Основные факторы закаливания:</a:t>
            </a:r>
            <a:endParaRPr lang="ru-RU" sz="3600" b="1" dirty="0">
              <a:latin typeface="Times New Roman" pitchFamily="18" charset="0"/>
              <a:cs typeface="Times New Roman" pitchFamily="18" charset="0"/>
            </a:endParaRPr>
          </a:p>
        </p:txBody>
      </p:sp>
      <p:sp>
        <p:nvSpPr>
          <p:cNvPr id="3" name="Rectangle 3"/>
          <p:cNvSpPr txBox="1">
            <a:spLocks noChangeArrowheads="1"/>
          </p:cNvSpPr>
          <p:nvPr/>
        </p:nvSpPr>
        <p:spPr bwMode="auto">
          <a:xfrm>
            <a:off x="2195513" y="1196975"/>
            <a:ext cx="6840537" cy="4822825"/>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endParaRPr lang="ru-RU" sz="2000" b="1">
              <a:solidFill>
                <a:srgbClr val="7030A0"/>
              </a:solidFill>
              <a:latin typeface="Calibri" pitchFamily="34" charset="0"/>
            </a:endParaRPr>
          </a:p>
          <a:p>
            <a:pPr marL="342900" indent="-342900">
              <a:lnSpc>
                <a:spcPct val="80000"/>
              </a:lnSpc>
              <a:spcBef>
                <a:spcPct val="20000"/>
              </a:spcBef>
              <a:buFont typeface="Arial" charset="0"/>
              <a:buChar char="•"/>
            </a:pPr>
            <a:r>
              <a:rPr lang="ru-RU" sz="2400" b="1">
                <a:solidFill>
                  <a:srgbClr val="7030A0"/>
                </a:solidFill>
                <a:latin typeface="Times New Roman" pitchFamily="18" charset="0"/>
                <a:cs typeface="Times New Roman" pitchFamily="18" charset="0"/>
              </a:rPr>
              <a:t>Закаливающее воздействие органично вписывается в каждый элемент режима дня; </a:t>
            </a:r>
          </a:p>
          <a:p>
            <a:pPr marL="342900" indent="-342900">
              <a:lnSpc>
                <a:spcPct val="80000"/>
              </a:lnSpc>
              <a:spcBef>
                <a:spcPct val="20000"/>
              </a:spcBef>
              <a:buFont typeface="Arial" charset="0"/>
              <a:buChar char="•"/>
            </a:pPr>
            <a:r>
              <a:rPr lang="ru-RU" sz="2400" b="1">
                <a:solidFill>
                  <a:srgbClr val="7030A0"/>
                </a:solidFill>
                <a:latin typeface="Times New Roman" pitchFamily="18" charset="0"/>
                <a:cs typeface="Times New Roman" pitchFamily="18" charset="0"/>
              </a:rPr>
              <a:t>Закаливающие процедуры различаются как по виду, так и по интенсивности; </a:t>
            </a:r>
          </a:p>
          <a:p>
            <a:pPr marL="342900" indent="-342900">
              <a:lnSpc>
                <a:spcPct val="80000"/>
              </a:lnSpc>
              <a:spcBef>
                <a:spcPct val="20000"/>
              </a:spcBef>
              <a:buFont typeface="Arial" charset="0"/>
              <a:buChar char="•"/>
            </a:pPr>
            <a:r>
              <a:rPr lang="ru-RU" sz="2400" b="1">
                <a:solidFill>
                  <a:srgbClr val="7030A0"/>
                </a:solidFill>
                <a:latin typeface="Times New Roman" pitchFamily="18" charset="0"/>
                <a:cs typeface="Times New Roman" pitchFamily="18" charset="0"/>
              </a:rPr>
              <a:t>Закаливание проводится на фоне различной двигательной активности детей на физкультурных занятиях, других режимных моментах; </a:t>
            </a:r>
          </a:p>
          <a:p>
            <a:pPr marL="342900" indent="-342900">
              <a:lnSpc>
                <a:spcPct val="80000"/>
              </a:lnSpc>
              <a:spcBef>
                <a:spcPct val="20000"/>
              </a:spcBef>
              <a:buFont typeface="Arial" charset="0"/>
              <a:buChar char="•"/>
            </a:pPr>
            <a:r>
              <a:rPr lang="ru-RU" sz="2400" b="1">
                <a:solidFill>
                  <a:srgbClr val="7030A0"/>
                </a:solidFill>
                <a:latin typeface="Times New Roman" pitchFamily="18" charset="0"/>
                <a:cs typeface="Times New Roman" pitchFamily="18" charset="0"/>
              </a:rPr>
              <a:t>Закаливание проводится на положительном эмоциональном фоне и при тепловом</a:t>
            </a:r>
          </a:p>
          <a:p>
            <a:pPr marL="342900" indent="-342900">
              <a:lnSpc>
                <a:spcPct val="80000"/>
              </a:lnSpc>
              <a:spcBef>
                <a:spcPct val="20000"/>
              </a:spcBef>
            </a:pPr>
            <a:r>
              <a:rPr lang="ru-RU" sz="2400" b="1">
                <a:solidFill>
                  <a:srgbClr val="7030A0"/>
                </a:solidFill>
                <a:latin typeface="Times New Roman" pitchFamily="18" charset="0"/>
                <a:cs typeface="Times New Roman" pitchFamily="18" charset="0"/>
              </a:rPr>
              <a:t>     комфорте организма детей; </a:t>
            </a:r>
          </a:p>
          <a:p>
            <a:pPr marL="342900" indent="-342900">
              <a:lnSpc>
                <a:spcPct val="80000"/>
              </a:lnSpc>
              <a:spcBef>
                <a:spcPct val="20000"/>
              </a:spcBef>
              <a:buFont typeface="Arial" charset="0"/>
              <a:buChar char="•"/>
            </a:pPr>
            <a:r>
              <a:rPr lang="ru-RU" sz="2400" b="1">
                <a:solidFill>
                  <a:srgbClr val="7030A0"/>
                </a:solidFill>
                <a:latin typeface="Times New Roman" pitchFamily="18" charset="0"/>
                <a:cs typeface="Times New Roman" pitchFamily="18" charset="0"/>
              </a:rPr>
              <a:t>Постепенно расширяются зоны воздействия </a:t>
            </a:r>
          </a:p>
          <a:p>
            <a:pPr marL="342900" indent="-342900">
              <a:lnSpc>
                <a:spcPct val="80000"/>
              </a:lnSpc>
              <a:spcBef>
                <a:spcPct val="20000"/>
              </a:spcBef>
            </a:pPr>
            <a:r>
              <a:rPr lang="ru-RU" sz="2400" b="1">
                <a:solidFill>
                  <a:srgbClr val="7030A0"/>
                </a:solidFill>
                <a:latin typeface="Times New Roman" pitchFamily="18" charset="0"/>
                <a:cs typeface="Times New Roman" pitchFamily="18" charset="0"/>
              </a:rPr>
              <a:t>     и увеличивается время проведения </a:t>
            </a:r>
          </a:p>
          <a:p>
            <a:pPr marL="342900" indent="-342900">
              <a:lnSpc>
                <a:spcPct val="80000"/>
              </a:lnSpc>
              <a:spcBef>
                <a:spcPct val="20000"/>
              </a:spcBef>
            </a:pPr>
            <a:r>
              <a:rPr lang="ru-RU" sz="2400" b="1">
                <a:solidFill>
                  <a:srgbClr val="7030A0"/>
                </a:solidFill>
                <a:latin typeface="Times New Roman" pitchFamily="18" charset="0"/>
                <a:cs typeface="Times New Roman" pitchFamily="18" charset="0"/>
              </a:rPr>
              <a:t>     закаливающих процедур.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Рисунок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692275" y="1052513"/>
            <a:ext cx="6994525" cy="1008062"/>
          </a:xfrm>
        </p:spPr>
        <p:txBody>
          <a:bodyPr rtlCol="0">
            <a:normAutofit fontScale="90000"/>
          </a:bodyPr>
          <a:lstStyle/>
          <a:p>
            <a:pPr fontAlgn="auto">
              <a:spcAft>
                <a:spcPts val="0"/>
              </a:spcAft>
              <a:defRPr/>
            </a:pPr>
            <a:r>
              <a:rPr lang="ru-RU" sz="3600" b="1" dirty="0" smtClean="0">
                <a:solidFill>
                  <a:srgbClr val="FF0000"/>
                </a:solidFill>
                <a:latin typeface="Times New Roman" pitchFamily="18" charset="0"/>
                <a:cs typeface="Times New Roman" pitchFamily="18" charset="0"/>
              </a:rPr>
              <a:t>В детском саду проводится обширный комплекс закаливающих мероприятий:</a:t>
            </a:r>
            <a:r>
              <a:rPr lang="ru-RU" sz="3600" dirty="0" smtClean="0">
                <a:latin typeface="Times New Roman" pitchFamily="18" charset="0"/>
                <a:cs typeface="Times New Roman" pitchFamily="18" charset="0"/>
              </a:rPr>
              <a:t> </a:t>
            </a:r>
            <a:r>
              <a:rPr lang="ru-RU" sz="5400" dirty="0" smtClean="0"/>
              <a:t/>
            </a:r>
            <a:br>
              <a:rPr lang="ru-RU" sz="5400" dirty="0" smtClean="0"/>
            </a:br>
            <a:endParaRPr lang="ru-RU" dirty="0"/>
          </a:p>
        </p:txBody>
      </p:sp>
      <p:sp>
        <p:nvSpPr>
          <p:cNvPr id="3" name="Rectangle 3"/>
          <p:cNvSpPr txBox="1">
            <a:spLocks noChangeArrowheads="1"/>
          </p:cNvSpPr>
          <p:nvPr/>
        </p:nvSpPr>
        <p:spPr bwMode="auto">
          <a:xfrm>
            <a:off x="2190750" y="2071688"/>
            <a:ext cx="6923088" cy="3832225"/>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ru-RU" sz="2400" b="1">
                <a:solidFill>
                  <a:srgbClr val="7030A0"/>
                </a:solidFill>
                <a:latin typeface="Times New Roman" pitchFamily="18" charset="0"/>
                <a:cs typeface="Times New Roman" pitchFamily="18" charset="0"/>
              </a:rPr>
              <a:t>Соблюдение температурного режима в течение дня; </a:t>
            </a:r>
          </a:p>
          <a:p>
            <a:pPr marL="342900" indent="-342900">
              <a:lnSpc>
                <a:spcPct val="80000"/>
              </a:lnSpc>
              <a:spcBef>
                <a:spcPct val="20000"/>
              </a:spcBef>
              <a:buFont typeface="Arial" charset="0"/>
              <a:buChar char="•"/>
            </a:pPr>
            <a:r>
              <a:rPr lang="ru-RU" sz="2400" b="1">
                <a:solidFill>
                  <a:srgbClr val="7030A0"/>
                </a:solidFill>
                <a:latin typeface="Times New Roman" pitchFamily="18" charset="0"/>
                <a:cs typeface="Times New Roman" pitchFamily="18" charset="0"/>
              </a:rPr>
              <a:t>Правильная организация прогулки и её длительность; </a:t>
            </a:r>
          </a:p>
          <a:p>
            <a:pPr marL="342900" indent="-342900">
              <a:lnSpc>
                <a:spcPct val="80000"/>
              </a:lnSpc>
              <a:spcBef>
                <a:spcPct val="20000"/>
              </a:spcBef>
              <a:buFont typeface="Arial" charset="0"/>
              <a:buChar char="•"/>
            </a:pPr>
            <a:r>
              <a:rPr lang="ru-RU" sz="2400" b="1">
                <a:solidFill>
                  <a:srgbClr val="7030A0"/>
                </a:solidFill>
                <a:latin typeface="Times New Roman" pitchFamily="18" charset="0"/>
                <a:cs typeface="Times New Roman" pitchFamily="18" charset="0"/>
              </a:rPr>
              <a:t>Соблюдение сезонной одежды во время прогулок, учитывая индивидуальное состояние здоровья детей; </a:t>
            </a:r>
          </a:p>
          <a:p>
            <a:pPr marL="342900" indent="-342900">
              <a:lnSpc>
                <a:spcPct val="80000"/>
              </a:lnSpc>
              <a:spcBef>
                <a:spcPct val="20000"/>
              </a:spcBef>
              <a:buFont typeface="Arial" charset="0"/>
              <a:buChar char="•"/>
            </a:pPr>
            <a:r>
              <a:rPr lang="ru-RU" sz="2400" b="1">
                <a:solidFill>
                  <a:srgbClr val="7030A0"/>
                </a:solidFill>
                <a:latin typeface="Times New Roman" pitchFamily="18" charset="0"/>
                <a:cs typeface="Times New Roman" pitchFamily="18" charset="0"/>
              </a:rPr>
              <a:t>Облегчённая одежда для детей в д/саду; </a:t>
            </a:r>
          </a:p>
          <a:p>
            <a:pPr marL="342900" indent="-342900">
              <a:lnSpc>
                <a:spcPct val="80000"/>
              </a:lnSpc>
              <a:spcBef>
                <a:spcPct val="20000"/>
              </a:spcBef>
              <a:buFont typeface="Arial" charset="0"/>
              <a:buChar char="•"/>
            </a:pPr>
            <a:r>
              <a:rPr lang="ru-RU" sz="2400" b="1">
                <a:solidFill>
                  <a:srgbClr val="7030A0"/>
                </a:solidFill>
                <a:latin typeface="Times New Roman" pitchFamily="18" charset="0"/>
                <a:cs typeface="Times New Roman" pitchFamily="18" charset="0"/>
              </a:rPr>
              <a:t>Дыхательная гимнастика после сна; </a:t>
            </a:r>
          </a:p>
          <a:p>
            <a:pPr marL="342900" indent="-342900">
              <a:lnSpc>
                <a:spcPct val="80000"/>
              </a:lnSpc>
              <a:spcBef>
                <a:spcPct val="20000"/>
              </a:spcBef>
              <a:buFont typeface="Arial" charset="0"/>
              <a:buChar char="•"/>
            </a:pPr>
            <a:r>
              <a:rPr lang="ru-RU" sz="2400" b="1">
                <a:solidFill>
                  <a:srgbClr val="7030A0"/>
                </a:solidFill>
                <a:latin typeface="Times New Roman" pitchFamily="18" charset="0"/>
                <a:cs typeface="Times New Roman" pitchFamily="18" charset="0"/>
              </a:rPr>
              <a:t>Мытьё прохладной водой рук по локоть; </a:t>
            </a:r>
          </a:p>
          <a:p>
            <a:pPr marL="342900" indent="-342900">
              <a:lnSpc>
                <a:spcPct val="80000"/>
              </a:lnSpc>
              <a:spcBef>
                <a:spcPct val="20000"/>
              </a:spcBef>
              <a:buFont typeface="Arial" charset="0"/>
              <a:buChar char="•"/>
            </a:pPr>
            <a:r>
              <a:rPr lang="ru-RU" sz="2400" b="1">
                <a:solidFill>
                  <a:srgbClr val="7030A0"/>
                </a:solidFill>
                <a:latin typeface="Times New Roman" pitchFamily="18" charset="0"/>
                <a:cs typeface="Times New Roman" pitchFamily="18" charset="0"/>
              </a:rPr>
              <a:t>Комплекс контрастных закаливающих процедур по дорожке «здоровья» (тактильные дорожки);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5842" name="Заголовок 1"/>
          <p:cNvSpPr>
            <a:spLocks noGrp="1"/>
          </p:cNvSpPr>
          <p:nvPr>
            <p:ph type="title"/>
          </p:nvPr>
        </p:nvSpPr>
        <p:spPr>
          <a:xfrm>
            <a:off x="1692275" y="981075"/>
            <a:ext cx="6994525" cy="215900"/>
          </a:xfrm>
        </p:spPr>
        <p:txBody>
          <a:bodyPr/>
          <a:lstStyle/>
          <a:p>
            <a:r>
              <a:rPr lang="ru-RU" sz="3600" b="1" smtClean="0">
                <a:solidFill>
                  <a:srgbClr val="FF0000"/>
                </a:solidFill>
                <a:latin typeface="Times New Roman" pitchFamily="18" charset="0"/>
                <a:cs typeface="Times New Roman" pitchFamily="18" charset="0"/>
              </a:rPr>
              <a:t>Сон - важное условие для здоровья, бодрости и высокой работоспособности человека. </a:t>
            </a:r>
          </a:p>
        </p:txBody>
      </p:sp>
      <p:sp>
        <p:nvSpPr>
          <p:cNvPr id="35843" name="TextBox 2"/>
          <p:cNvSpPr txBox="1">
            <a:spLocks noChangeArrowheads="1"/>
          </p:cNvSpPr>
          <p:nvPr/>
        </p:nvSpPr>
        <p:spPr bwMode="auto">
          <a:xfrm>
            <a:off x="1042988" y="4786313"/>
            <a:ext cx="8101012" cy="1384300"/>
          </a:xfrm>
          <a:prstGeom prst="rect">
            <a:avLst/>
          </a:prstGeom>
          <a:noFill/>
          <a:ln w="9525">
            <a:noFill/>
            <a:miter lim="800000"/>
            <a:headEnd/>
            <a:tailEnd/>
          </a:ln>
        </p:spPr>
        <p:txBody>
          <a:bodyPr>
            <a:spAutoFit/>
          </a:bodyPr>
          <a:lstStyle/>
          <a:p>
            <a:pPr algn="ctr"/>
            <a:r>
              <a:rPr lang="ru-RU" sz="2800" b="1">
                <a:solidFill>
                  <a:srgbClr val="7030A0"/>
                </a:solidFill>
                <a:latin typeface="Times New Roman" pitchFamily="18" charset="0"/>
                <a:cs typeface="Times New Roman" pitchFamily="18" charset="0"/>
              </a:rPr>
              <a:t>Во время сна тело работает в ином ритме. </a:t>
            </a:r>
          </a:p>
          <a:p>
            <a:pPr algn="ctr"/>
            <a:r>
              <a:rPr lang="ru-RU" sz="2800" b="1">
                <a:solidFill>
                  <a:srgbClr val="7030A0"/>
                </a:solidFill>
                <a:latin typeface="Times New Roman" pitchFamily="18" charset="0"/>
                <a:cs typeface="Times New Roman" pitchFamily="18" charset="0"/>
              </a:rPr>
              <a:t>Оно отдыхает, набирается сил.</a:t>
            </a:r>
          </a:p>
          <a:p>
            <a:pPr algn="ctr"/>
            <a:r>
              <a:rPr lang="ru-RU" sz="2800" b="1">
                <a:solidFill>
                  <a:srgbClr val="7030A0"/>
                </a:solidFill>
                <a:latin typeface="Times New Roman" pitchFamily="18" charset="0"/>
                <a:cs typeface="Times New Roman" pitchFamily="18" charset="0"/>
              </a:rPr>
              <a:t> Сон позволяет мозгу развиваться, а телу расти. </a:t>
            </a:r>
            <a:endParaRPr lang="ru-RU" sz="2800">
              <a:solidFill>
                <a:srgbClr val="7030A0"/>
              </a:solidFill>
              <a:latin typeface="Times New Roman" pitchFamily="18" charset="0"/>
              <a:cs typeface="Times New Roman" pitchFamily="18" charset="0"/>
            </a:endParaRPr>
          </a:p>
        </p:txBody>
      </p:sp>
      <p:pic>
        <p:nvPicPr>
          <p:cNvPr id="5" name="Рисунок 4"/>
          <p:cNvPicPr>
            <a:picLocks noChangeAspect="1"/>
          </p:cNvPicPr>
          <p:nvPr/>
        </p:nvPicPr>
        <p:blipFill>
          <a:blip r:embed="rId3" cstate="email">
            <a:extLst>
              <a:ext uri="{28A0092B-C50C-407E-A947-70E740481C1C}"/>
            </a:extLst>
          </a:blip>
          <a:stretch>
            <a:fillRect/>
          </a:stretch>
        </p:blipFill>
        <p:spPr>
          <a:xfrm>
            <a:off x="5429256" y="2071678"/>
            <a:ext cx="3247491" cy="2143344"/>
          </a:xfrm>
          <a:prstGeom prst="rect">
            <a:avLst/>
          </a:prstGeom>
          <a:ln>
            <a:noFill/>
          </a:ln>
          <a:effectLst>
            <a:glow rad="228600">
              <a:schemeClr val="accent5">
                <a:satMod val="175000"/>
                <a:alpha val="40000"/>
              </a:schemeClr>
            </a:glow>
            <a:softEdge rad="112500"/>
          </a:effectLst>
        </p:spPr>
      </p:pic>
      <p:pic>
        <p:nvPicPr>
          <p:cNvPr id="1026" name="Picture 2" descr="F:\Маргарита\DSCF3529.JPG"/>
          <p:cNvPicPr>
            <a:picLocks noChangeAspect="1" noChangeArrowheads="1"/>
          </p:cNvPicPr>
          <p:nvPr/>
        </p:nvPicPr>
        <p:blipFill>
          <a:blip r:embed="rId4" cstate="email"/>
          <a:srcRect/>
          <a:stretch>
            <a:fillRect/>
          </a:stretch>
        </p:blipFill>
        <p:spPr bwMode="auto">
          <a:xfrm>
            <a:off x="2500298" y="2857496"/>
            <a:ext cx="2666987" cy="2000240"/>
          </a:xfrm>
          <a:prstGeom prst="rect">
            <a:avLst/>
          </a:prstGeom>
          <a:ln>
            <a:noFill/>
          </a:ln>
          <a:effectLst>
            <a:glow rad="228600">
              <a:schemeClr val="accent5">
                <a:satMod val="175000"/>
                <a:alpha val="40000"/>
              </a:schemeClr>
            </a:glow>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Рисунок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2555875" y="1125538"/>
            <a:ext cx="6130925" cy="2016125"/>
          </a:xfrm>
        </p:spPr>
        <p:txBody>
          <a:bodyPr rtlCol="0">
            <a:normAutofit fontScale="90000"/>
          </a:bodyPr>
          <a:lstStyle/>
          <a:p>
            <a:pPr fontAlgn="auto">
              <a:spcAft>
                <a:spcPts val="0"/>
              </a:spcAft>
              <a:defRPr/>
            </a:pPr>
            <a:r>
              <a:rPr lang="ru-RU" sz="3100" b="1" dirty="0" smtClean="0">
                <a:solidFill>
                  <a:srgbClr val="7030A0"/>
                </a:solidFill>
                <a:latin typeface="Times New Roman" pitchFamily="18" charset="0"/>
                <a:cs typeface="Times New Roman" pitchFamily="18" charset="0"/>
              </a:rPr>
              <a:t>После того, как дети проснулись, проводится </a:t>
            </a:r>
            <a:r>
              <a:rPr lang="ru-RU" sz="3100" b="1" u="sng" dirty="0" smtClean="0">
                <a:solidFill>
                  <a:srgbClr val="FF0000"/>
                </a:solidFill>
                <a:latin typeface="Times New Roman" pitchFamily="18" charset="0"/>
                <a:cs typeface="Times New Roman" pitchFamily="18" charset="0"/>
              </a:rPr>
              <a:t>гимнастика</a:t>
            </a:r>
            <a:r>
              <a:rPr lang="ru-RU" sz="3100" b="1" dirty="0" smtClean="0">
                <a:solidFill>
                  <a:srgbClr val="6600CC"/>
                </a:solidFill>
                <a:latin typeface="Times New Roman" pitchFamily="18" charset="0"/>
                <a:cs typeface="Times New Roman" pitchFamily="18" charset="0"/>
              </a:rPr>
              <a:t> </a:t>
            </a:r>
            <a:r>
              <a:rPr lang="ru-RU" sz="3100" b="1" u="sng" dirty="0" smtClean="0">
                <a:solidFill>
                  <a:srgbClr val="FF0000"/>
                </a:solidFill>
                <a:latin typeface="Times New Roman" pitchFamily="18" charset="0"/>
                <a:cs typeface="Times New Roman" pitchFamily="18" charset="0"/>
              </a:rPr>
              <a:t>пробуждения</a:t>
            </a:r>
            <a:r>
              <a:rPr lang="ru-RU" sz="3100" b="1" dirty="0" smtClean="0">
                <a:solidFill>
                  <a:srgbClr val="FF0000"/>
                </a:solidFill>
                <a:latin typeface="Times New Roman" pitchFamily="18" charset="0"/>
                <a:cs typeface="Times New Roman" pitchFamily="18" charset="0"/>
              </a:rPr>
              <a:t>.</a:t>
            </a:r>
            <a:r>
              <a:rPr lang="ru-RU" sz="3100" b="1" dirty="0" smtClean="0">
                <a:solidFill>
                  <a:srgbClr val="6600CC"/>
                </a:solidFill>
                <a:latin typeface="Times New Roman" pitchFamily="18" charset="0"/>
                <a:cs typeface="Times New Roman" pitchFamily="18" charset="0"/>
              </a:rPr>
              <a:t> </a:t>
            </a:r>
            <a:r>
              <a:rPr lang="ru-RU" sz="3100" b="1" dirty="0" smtClean="0">
                <a:solidFill>
                  <a:srgbClr val="7030A0"/>
                </a:solidFill>
                <a:latin typeface="Times New Roman" pitchFamily="18" charset="0"/>
                <a:cs typeface="Times New Roman" pitchFamily="18" charset="0"/>
              </a:rPr>
              <a:t>Это специально сконструированный комплекс упражнений, позволяющий постепенно разогреть мышцы и поднять настроение.</a:t>
            </a:r>
            <a:r>
              <a:rPr lang="ru-RU" b="1" i="1" dirty="0" smtClean="0">
                <a:solidFill>
                  <a:srgbClr val="7030A0"/>
                </a:solidFill>
                <a:latin typeface="Arial" pitchFamily="34" charset="0"/>
              </a:rPr>
              <a:t/>
            </a:r>
            <a:br>
              <a:rPr lang="ru-RU" b="1" i="1" dirty="0" smtClean="0">
                <a:solidFill>
                  <a:srgbClr val="7030A0"/>
                </a:solidFill>
                <a:latin typeface="Arial" pitchFamily="34" charset="0"/>
              </a:rPr>
            </a:br>
            <a:endParaRPr lang="ru-RU" dirty="0">
              <a:solidFill>
                <a:srgbClr val="7030A0"/>
              </a:solidFill>
            </a:endParaRPr>
          </a:p>
        </p:txBody>
      </p:sp>
      <p:pic>
        <p:nvPicPr>
          <p:cNvPr id="3" name="Рисунок 2"/>
          <p:cNvPicPr>
            <a:picLocks noChangeAspect="1"/>
          </p:cNvPicPr>
          <p:nvPr/>
        </p:nvPicPr>
        <p:blipFill>
          <a:blip r:embed="rId3" cstate="email">
            <a:extLst>
              <a:ext uri="{28A0092B-C50C-407E-A947-70E740481C1C}"/>
            </a:extLst>
          </a:blip>
          <a:stretch>
            <a:fillRect/>
          </a:stretch>
        </p:blipFill>
        <p:spPr>
          <a:xfrm>
            <a:off x="2051720" y="4005064"/>
            <a:ext cx="2976330" cy="2232248"/>
          </a:xfrm>
          <a:prstGeom prst="rect">
            <a:avLst/>
          </a:prstGeom>
          <a:ln>
            <a:solidFill>
              <a:schemeClr val="accent5">
                <a:lumMod val="40000"/>
                <a:lumOff val="60000"/>
              </a:schemeClr>
            </a:solidFill>
          </a:ln>
          <a:effectLst>
            <a:glow rad="228600">
              <a:schemeClr val="accent5">
                <a:satMod val="175000"/>
                <a:alpha val="40000"/>
              </a:schemeClr>
            </a:glow>
            <a:softEdge rad="112500"/>
          </a:effectLst>
        </p:spPr>
      </p:pic>
      <p:pic>
        <p:nvPicPr>
          <p:cNvPr id="4" name="Рисунок 3"/>
          <p:cNvPicPr>
            <a:picLocks noChangeAspect="1"/>
          </p:cNvPicPr>
          <p:nvPr/>
        </p:nvPicPr>
        <p:blipFill>
          <a:blip r:embed="rId4" cstate="email">
            <a:extLst>
              <a:ext uri="{28A0092B-C50C-407E-A947-70E740481C1C}"/>
            </a:extLst>
          </a:blip>
          <a:stretch>
            <a:fillRect/>
          </a:stretch>
        </p:blipFill>
        <p:spPr>
          <a:xfrm>
            <a:off x="5579319" y="3861048"/>
            <a:ext cx="3313966" cy="2232248"/>
          </a:xfrm>
          <a:prstGeom prst="rect">
            <a:avLst/>
          </a:prstGeom>
          <a:ln>
            <a:noFill/>
          </a:ln>
          <a:effectLst>
            <a:glow rad="228600">
              <a:schemeClr val="accent5">
                <a:satMod val="175000"/>
                <a:alpha val="40000"/>
              </a:schemeClr>
            </a:glow>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 name="Рисунок 1"/>
          <p:cNvPicPr>
            <a:picLocks noChangeAspect="1"/>
          </p:cNvPicPr>
          <p:nvPr/>
        </p:nvPicPr>
        <p:blipFill>
          <a:blip r:embed="rId3" cstate="email">
            <a:extLst>
              <a:ext uri="{28A0092B-C50C-407E-A947-70E740481C1C}"/>
            </a:extLst>
          </a:blip>
          <a:stretch>
            <a:fillRect/>
          </a:stretch>
        </p:blipFill>
        <p:spPr>
          <a:xfrm>
            <a:off x="2195736" y="3591455"/>
            <a:ext cx="3731301" cy="2798890"/>
          </a:xfrm>
          <a:prstGeom prst="rect">
            <a:avLst/>
          </a:prstGeom>
          <a:ln>
            <a:noFill/>
          </a:ln>
          <a:effectLst>
            <a:glow rad="228600">
              <a:schemeClr val="accent5">
                <a:satMod val="175000"/>
                <a:alpha val="40000"/>
              </a:schemeClr>
            </a:glow>
            <a:softEdge rad="112500"/>
          </a:effectLst>
        </p:spPr>
      </p:pic>
      <p:pic>
        <p:nvPicPr>
          <p:cNvPr id="3" name="Рисунок 2"/>
          <p:cNvPicPr>
            <a:picLocks noChangeAspect="1"/>
          </p:cNvPicPr>
          <p:nvPr/>
        </p:nvPicPr>
        <p:blipFill>
          <a:blip r:embed="rId4" cstate="email">
            <a:extLst>
              <a:ext uri="{28A0092B-C50C-407E-A947-70E740481C1C}"/>
            </a:extLst>
          </a:blip>
          <a:stretch>
            <a:fillRect/>
          </a:stretch>
        </p:blipFill>
        <p:spPr>
          <a:xfrm>
            <a:off x="5148064" y="707576"/>
            <a:ext cx="3600400" cy="2649415"/>
          </a:xfrm>
          <a:prstGeom prst="rect">
            <a:avLst/>
          </a:prstGeom>
          <a:ln>
            <a:noFill/>
          </a:ln>
          <a:effectLst>
            <a:glow rad="228600">
              <a:schemeClr val="accent5">
                <a:satMod val="175000"/>
                <a:alpha val="40000"/>
              </a:schemeClr>
            </a:glow>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Рисунок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8914" name="Заголовок 1"/>
          <p:cNvSpPr>
            <a:spLocks noGrp="1"/>
          </p:cNvSpPr>
          <p:nvPr>
            <p:ph type="title"/>
          </p:nvPr>
        </p:nvSpPr>
        <p:spPr>
          <a:xfrm>
            <a:off x="1547813" y="476250"/>
            <a:ext cx="7596187" cy="1368425"/>
          </a:xfrm>
        </p:spPr>
        <p:txBody>
          <a:bodyPr/>
          <a:lstStyle/>
          <a:p>
            <a:r>
              <a:rPr lang="ru-RU" sz="3200" b="1" smtClean="0">
                <a:solidFill>
                  <a:srgbClr val="FF0000"/>
                </a:solidFill>
                <a:latin typeface="Times New Roman" pitchFamily="18" charset="0"/>
                <a:cs typeface="Times New Roman" pitchFamily="18" charset="0"/>
              </a:rPr>
              <a:t>Организация рациональной двигательной активности</a:t>
            </a:r>
            <a:r>
              <a:rPr lang="ru-RU" sz="3200" i="1" smtClean="0">
                <a:solidFill>
                  <a:srgbClr val="F66616"/>
                </a:solidFill>
                <a:latin typeface="Times New Roman" pitchFamily="18" charset="0"/>
                <a:cs typeface="Times New Roman" pitchFamily="18" charset="0"/>
              </a:rPr>
              <a:t/>
            </a:r>
            <a:br>
              <a:rPr lang="ru-RU" sz="3200" i="1" smtClean="0">
                <a:solidFill>
                  <a:srgbClr val="F66616"/>
                </a:solidFill>
                <a:latin typeface="Times New Roman" pitchFamily="18" charset="0"/>
                <a:cs typeface="Times New Roman" pitchFamily="18" charset="0"/>
              </a:rPr>
            </a:br>
            <a:endParaRPr lang="ru-RU" sz="3200" smtClean="0">
              <a:latin typeface="Times New Roman" pitchFamily="18" charset="0"/>
              <a:cs typeface="Times New Roman" pitchFamily="18" charset="0"/>
            </a:endParaRPr>
          </a:p>
        </p:txBody>
      </p:sp>
      <p:sp>
        <p:nvSpPr>
          <p:cNvPr id="38915" name="TextBox 2"/>
          <p:cNvSpPr txBox="1">
            <a:spLocks noChangeArrowheads="1"/>
          </p:cNvSpPr>
          <p:nvPr/>
        </p:nvSpPr>
        <p:spPr bwMode="auto">
          <a:xfrm>
            <a:off x="3214688" y="1412875"/>
            <a:ext cx="5894387" cy="3108325"/>
          </a:xfrm>
          <a:prstGeom prst="rect">
            <a:avLst/>
          </a:prstGeom>
          <a:noFill/>
          <a:ln w="9525">
            <a:noFill/>
            <a:miter lim="800000"/>
            <a:headEnd/>
            <a:tailEnd/>
          </a:ln>
        </p:spPr>
        <p:txBody>
          <a:bodyPr>
            <a:spAutoFit/>
          </a:bodyPr>
          <a:lstStyle/>
          <a:p>
            <a:pPr algn="ctr"/>
            <a:r>
              <a:rPr lang="ru-RU" sz="2800" b="1">
                <a:solidFill>
                  <a:srgbClr val="7030A0"/>
                </a:solidFill>
                <a:latin typeface="Times New Roman" pitchFamily="18" charset="0"/>
                <a:cs typeface="Times New Roman" pitchFamily="18" charset="0"/>
              </a:rPr>
              <a:t>Физическое воспитание оказывает существенное влияние на совершенствование защитных сил организма ребёнка, ход его физического развития, содействует овладению необходимыми движениями. </a:t>
            </a:r>
          </a:p>
        </p:txBody>
      </p:sp>
      <p:pic>
        <p:nvPicPr>
          <p:cNvPr id="5" name="Рисунок 4" descr="DSC_0107 копия.jpg"/>
          <p:cNvPicPr>
            <a:picLocks noChangeAspect="1"/>
          </p:cNvPicPr>
          <p:nvPr/>
        </p:nvPicPr>
        <p:blipFill>
          <a:blip r:embed="rId3" cstate="email"/>
          <a:stretch>
            <a:fillRect/>
          </a:stretch>
        </p:blipFill>
        <p:spPr>
          <a:xfrm>
            <a:off x="2000233" y="4143380"/>
            <a:ext cx="2928958" cy="2498409"/>
          </a:xfrm>
          <a:prstGeom prst="rect">
            <a:avLst/>
          </a:prstGeom>
          <a:ln>
            <a:noFill/>
          </a:ln>
          <a:effectLst>
            <a:glow rad="228600">
              <a:schemeClr val="accent5">
                <a:satMod val="175000"/>
                <a:alpha val="40000"/>
              </a:schemeClr>
            </a:glow>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Рисунок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214438" y="571500"/>
            <a:ext cx="7605712" cy="1057275"/>
          </a:xfrm>
        </p:spPr>
        <p:txBody>
          <a:bodyPr rtlCol="0">
            <a:normAutofit fontScale="90000"/>
          </a:bodyPr>
          <a:lstStyle/>
          <a:p>
            <a:pPr fontAlgn="auto">
              <a:spcAft>
                <a:spcPts val="0"/>
              </a:spcAft>
              <a:defRPr/>
            </a:pPr>
            <a:r>
              <a:rPr lang="ru-RU" sz="3600" b="1" dirty="0" smtClean="0">
                <a:solidFill>
                  <a:srgbClr val="FF0000"/>
                </a:solidFill>
                <a:latin typeface="Times New Roman" pitchFamily="18" charset="0"/>
                <a:cs typeface="Times New Roman" pitchFamily="18" charset="0"/>
              </a:rPr>
              <a:t>Основные принципы организации физического воспитания</a:t>
            </a:r>
            <a:br>
              <a:rPr lang="ru-RU" sz="36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в детском саду </a:t>
            </a:r>
            <a:r>
              <a:rPr lang="ru-RU" dirty="0" smtClean="0">
                <a:solidFill>
                  <a:srgbClr val="FFFF00"/>
                </a:solidFill>
              </a:rPr>
              <a:t/>
            </a:r>
            <a:br>
              <a:rPr lang="ru-RU" dirty="0" smtClean="0">
                <a:solidFill>
                  <a:srgbClr val="FFFF00"/>
                </a:solidFill>
              </a:rPr>
            </a:br>
            <a:endParaRPr lang="ru-RU" dirty="0"/>
          </a:p>
        </p:txBody>
      </p:sp>
      <p:sp>
        <p:nvSpPr>
          <p:cNvPr id="4" name="Rectangle 3"/>
          <p:cNvSpPr txBox="1">
            <a:spLocks noChangeArrowheads="1"/>
          </p:cNvSpPr>
          <p:nvPr/>
        </p:nvSpPr>
        <p:spPr bwMode="auto">
          <a:xfrm>
            <a:off x="1763713" y="1484313"/>
            <a:ext cx="7200900" cy="4932362"/>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ru-RU" sz="2400" b="1">
                <a:solidFill>
                  <a:srgbClr val="7030A0"/>
                </a:solidFill>
                <a:latin typeface="Times New Roman" pitchFamily="18" charset="0"/>
                <a:cs typeface="Times New Roman" pitchFamily="18" charset="0"/>
              </a:rPr>
              <a:t>Физическая нагрузка адекватна возрасту, полу ребёнка, уровню его физического развития, биологической зрелости и здоровья. </a:t>
            </a:r>
          </a:p>
          <a:p>
            <a:pPr marL="342900" indent="-342900">
              <a:lnSpc>
                <a:spcPct val="80000"/>
              </a:lnSpc>
              <a:spcBef>
                <a:spcPct val="20000"/>
              </a:spcBef>
              <a:buFont typeface="Arial" charset="0"/>
              <a:buChar char="•"/>
            </a:pPr>
            <a:r>
              <a:rPr lang="ru-RU" sz="2400" b="1">
                <a:solidFill>
                  <a:srgbClr val="7030A0"/>
                </a:solidFill>
                <a:latin typeface="Times New Roman" pitchFamily="18" charset="0"/>
                <a:cs typeface="Times New Roman" pitchFamily="18" charset="0"/>
              </a:rPr>
              <a:t>Сочетание двигательной активности с общедоступными закаливающими процедурами. </a:t>
            </a:r>
          </a:p>
          <a:p>
            <a:pPr marL="342900" indent="-342900">
              <a:lnSpc>
                <a:spcPct val="80000"/>
              </a:lnSpc>
              <a:spcBef>
                <a:spcPct val="20000"/>
              </a:spcBef>
              <a:buFont typeface="Arial" charset="0"/>
              <a:buChar char="•"/>
            </a:pPr>
            <a:r>
              <a:rPr lang="ru-RU" sz="2400" b="1">
                <a:solidFill>
                  <a:srgbClr val="7030A0"/>
                </a:solidFill>
                <a:latin typeface="Times New Roman" pitchFamily="18" charset="0"/>
                <a:cs typeface="Times New Roman" pitchFamily="18" charset="0"/>
              </a:rPr>
              <a:t>Обязательное включение в комплекс физического воспитания элементов дыхательной гимнастики, упражнений на повышение выносливости кардиореспираторной системы. Занятия строить с учётом группы здоровья (подгрупповые). </a:t>
            </a:r>
          </a:p>
          <a:p>
            <a:pPr marL="342900" indent="-342900">
              <a:lnSpc>
                <a:spcPct val="80000"/>
              </a:lnSpc>
              <a:spcBef>
                <a:spcPct val="20000"/>
              </a:spcBef>
              <a:buFont typeface="Arial" charset="0"/>
              <a:buChar char="•"/>
            </a:pPr>
            <a:r>
              <a:rPr lang="ru-RU" sz="2400" b="1">
                <a:solidFill>
                  <a:srgbClr val="7030A0"/>
                </a:solidFill>
                <a:latin typeface="Times New Roman" pitchFamily="18" charset="0"/>
                <a:cs typeface="Times New Roman" pitchFamily="18" charset="0"/>
              </a:rPr>
              <a:t>Включение в гимнастику и занятия элементов корригирующей гимнастики для профилактики плоскостопия и искривления осанки.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stCondLst>
                                            <p:cond delay="0"/>
                                          </p:stCondLst>
                                        </p:cTn>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stCondLst>
                                            <p:cond delay="0"/>
                                          </p:stCondLst>
                                        </p:cTn>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stCondLst>
                                            <p:cond delay="0"/>
                                          </p:stCondLst>
                                        </p:cTn>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stCondLst>
                                            <p:cond delay="0"/>
                                          </p:stCondLst>
                                        </p:cTn>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Рисунок 6"/>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Рисунок 3" descr="DSC_0113.JPG"/>
          <p:cNvPicPr>
            <a:picLocks noChangeAspect="1"/>
          </p:cNvPicPr>
          <p:nvPr/>
        </p:nvPicPr>
        <p:blipFill>
          <a:blip r:embed="rId3" cstate="email"/>
          <a:stretch>
            <a:fillRect/>
          </a:stretch>
        </p:blipFill>
        <p:spPr>
          <a:xfrm>
            <a:off x="5364088" y="4077072"/>
            <a:ext cx="3429024" cy="2571768"/>
          </a:xfrm>
          <a:prstGeom prst="rect">
            <a:avLst/>
          </a:prstGeom>
          <a:ln>
            <a:noFill/>
          </a:ln>
          <a:effectLst>
            <a:glow rad="228600">
              <a:schemeClr val="accent5">
                <a:satMod val="175000"/>
                <a:alpha val="40000"/>
              </a:schemeClr>
            </a:glow>
            <a:softEdge rad="112500"/>
          </a:effectLst>
        </p:spPr>
      </p:pic>
      <p:pic>
        <p:nvPicPr>
          <p:cNvPr id="5" name="Рисунок 4" descr="DSC_0405.JPG"/>
          <p:cNvPicPr>
            <a:picLocks noChangeAspect="1"/>
          </p:cNvPicPr>
          <p:nvPr/>
        </p:nvPicPr>
        <p:blipFill>
          <a:blip r:embed="rId4" cstate="email"/>
          <a:stretch>
            <a:fillRect/>
          </a:stretch>
        </p:blipFill>
        <p:spPr>
          <a:xfrm>
            <a:off x="5027804" y="548680"/>
            <a:ext cx="3571868" cy="2374912"/>
          </a:xfrm>
          <a:prstGeom prst="rect">
            <a:avLst/>
          </a:prstGeom>
          <a:ln>
            <a:noFill/>
          </a:ln>
          <a:effectLst>
            <a:glow rad="228600">
              <a:schemeClr val="accent5">
                <a:satMod val="175000"/>
                <a:alpha val="40000"/>
              </a:schemeClr>
            </a:glow>
            <a:softEdge rad="112500"/>
          </a:effectLst>
        </p:spPr>
      </p:pic>
      <p:pic>
        <p:nvPicPr>
          <p:cNvPr id="6" name="Рисунок 5" descr="DSC_0469.JPG"/>
          <p:cNvPicPr>
            <a:picLocks noChangeAspect="1"/>
          </p:cNvPicPr>
          <p:nvPr/>
        </p:nvPicPr>
        <p:blipFill>
          <a:blip r:embed="rId5" cstate="email"/>
          <a:stretch>
            <a:fillRect/>
          </a:stretch>
        </p:blipFill>
        <p:spPr>
          <a:xfrm>
            <a:off x="1979712" y="3032956"/>
            <a:ext cx="3140702" cy="2628292"/>
          </a:xfrm>
          <a:prstGeom prst="rect">
            <a:avLst/>
          </a:prstGeom>
          <a:ln>
            <a:noFill/>
          </a:ln>
          <a:effectLst>
            <a:glow rad="228600">
              <a:schemeClr val="accent5">
                <a:satMod val="175000"/>
                <a:alpha val="40000"/>
              </a:schemeClr>
            </a:glow>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986" name="Заголовок 1"/>
          <p:cNvSpPr>
            <a:spLocks noGrp="1"/>
          </p:cNvSpPr>
          <p:nvPr>
            <p:ph type="title"/>
          </p:nvPr>
        </p:nvSpPr>
        <p:spPr>
          <a:xfrm>
            <a:off x="1763713" y="620713"/>
            <a:ext cx="7380287" cy="1368425"/>
          </a:xfrm>
        </p:spPr>
        <p:txBody>
          <a:bodyPr/>
          <a:lstStyle/>
          <a:p>
            <a:r>
              <a:rPr lang="ru-RU" sz="2400" b="1" smtClean="0">
                <a:solidFill>
                  <a:srgbClr val="FF0000"/>
                </a:solidFill>
                <a:latin typeface="Times New Roman" pitchFamily="18" charset="0"/>
                <a:cs typeface="Times New Roman" pitchFamily="18" charset="0"/>
              </a:rPr>
              <a:t>Для развития целостного понимания  ценности здоровья с детьми проводятся занятия по валеологии, которые строятся по  следующему алгоритму:</a:t>
            </a:r>
          </a:p>
        </p:txBody>
      </p:sp>
      <p:sp>
        <p:nvSpPr>
          <p:cNvPr id="41987" name="Rectangle 3"/>
          <p:cNvSpPr txBox="1">
            <a:spLocks noChangeArrowheads="1"/>
          </p:cNvSpPr>
          <p:nvPr/>
        </p:nvSpPr>
        <p:spPr bwMode="auto">
          <a:xfrm>
            <a:off x="1908175" y="2209800"/>
            <a:ext cx="7235825" cy="4191000"/>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ru-RU" sz="2400" b="1">
                <a:solidFill>
                  <a:srgbClr val="7030A0"/>
                </a:solidFill>
                <a:latin typeface="Times New Roman" pitchFamily="18" charset="0"/>
                <a:cs typeface="Times New Roman" pitchFamily="18" charset="0"/>
              </a:rPr>
              <a:t>Первоначальное сообщение  доступных ребенку знаний  и представлений о способах  укрепления и сохранения здоровья.</a:t>
            </a:r>
          </a:p>
          <a:p>
            <a:pPr marL="342900" indent="-342900">
              <a:lnSpc>
                <a:spcPct val="90000"/>
              </a:lnSpc>
              <a:spcBef>
                <a:spcPct val="20000"/>
              </a:spcBef>
              <a:buFont typeface="Arial" charset="0"/>
              <a:buChar char="•"/>
            </a:pPr>
            <a:r>
              <a:rPr lang="ru-RU" sz="2400" b="1">
                <a:solidFill>
                  <a:srgbClr val="7030A0"/>
                </a:solidFill>
                <a:latin typeface="Times New Roman" pitchFamily="18" charset="0"/>
                <a:cs typeface="Times New Roman" pitchFamily="18" charset="0"/>
              </a:rPr>
              <a:t>Обогащение знаний детей через беседу, чтение познавательной литературы.</a:t>
            </a:r>
          </a:p>
          <a:p>
            <a:pPr marL="342900" indent="-342900">
              <a:lnSpc>
                <a:spcPct val="90000"/>
              </a:lnSpc>
              <a:spcBef>
                <a:spcPct val="20000"/>
              </a:spcBef>
              <a:buFont typeface="Arial" charset="0"/>
              <a:buChar char="•"/>
            </a:pPr>
            <a:r>
              <a:rPr lang="ru-RU" sz="2400" b="1">
                <a:solidFill>
                  <a:srgbClr val="7030A0"/>
                </a:solidFill>
                <a:latin typeface="Times New Roman" pitchFamily="18" charset="0"/>
                <a:cs typeface="Times New Roman" pitchFamily="18" charset="0"/>
              </a:rPr>
              <a:t>Уточнение знаний детей в дидактической игре, опытно-экспериментальной деятельности.</a:t>
            </a:r>
          </a:p>
          <a:p>
            <a:pPr marL="342900" indent="-342900">
              <a:lnSpc>
                <a:spcPct val="90000"/>
              </a:lnSpc>
              <a:spcBef>
                <a:spcPct val="20000"/>
              </a:spcBef>
              <a:buFont typeface="Arial" charset="0"/>
              <a:buChar char="•"/>
            </a:pPr>
            <a:r>
              <a:rPr lang="ru-RU" sz="2400" b="1">
                <a:solidFill>
                  <a:srgbClr val="7030A0"/>
                </a:solidFill>
                <a:latin typeface="Times New Roman" pitchFamily="18" charset="0"/>
                <a:cs typeface="Times New Roman" pitchFamily="18" charset="0"/>
              </a:rPr>
              <a:t>Закрепление знаний в сюжетно-ролевой игре, интегрированных занятиях по развитию речи, изобразительной деятельности.</a:t>
            </a:r>
          </a:p>
          <a:p>
            <a:pPr marL="342900" indent="-342900">
              <a:lnSpc>
                <a:spcPct val="90000"/>
              </a:lnSpc>
              <a:spcBef>
                <a:spcPct val="20000"/>
              </a:spcBef>
              <a:buFont typeface="Arial" charset="0"/>
              <a:buChar char="•"/>
            </a:pPr>
            <a:r>
              <a:rPr lang="ru-RU" sz="2400" b="1">
                <a:solidFill>
                  <a:srgbClr val="7030A0"/>
                </a:solidFill>
                <a:latin typeface="Times New Roman" pitchFamily="18" charset="0"/>
                <a:cs typeface="Times New Roman" pitchFamily="18" charset="0"/>
              </a:rPr>
              <a:t>Диагностика усвоенных знаний, умений и навыков.</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6394450"/>
          </a:xfrm>
        </p:spPr>
        <p:txBody>
          <a:bodyPr rtlCol="0">
            <a:normAutofit/>
          </a:bodyPr>
          <a:lstStyle/>
          <a:p>
            <a:pPr fontAlgn="auto">
              <a:spcAft>
                <a:spcPts val="0"/>
              </a:spcAft>
              <a:defRPr/>
            </a:pPr>
            <a:r>
              <a:rPr lang="ru-RU" sz="2800" b="1" i="1" u="sng" dirty="0" smtClean="0">
                <a:solidFill>
                  <a:schemeClr val="tx2">
                    <a:lumMod val="50000"/>
                  </a:schemeClr>
                </a:solidFill>
                <a:latin typeface="Times New Roman" pitchFamily="18" charset="0"/>
                <a:cs typeface="Times New Roman" pitchFamily="18" charset="0"/>
              </a:rPr>
              <a:t/>
            </a:r>
            <a:br>
              <a:rPr lang="ru-RU" sz="2800" b="1" i="1" u="sng" dirty="0" smtClean="0">
                <a:solidFill>
                  <a:schemeClr val="tx2">
                    <a:lumMod val="50000"/>
                  </a:schemeClr>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Задачи: </a:t>
            </a:r>
            <a:r>
              <a:rPr lang="ru-RU" sz="2800" b="1" dirty="0" smtClean="0">
                <a:solidFill>
                  <a:schemeClr val="tx2">
                    <a:lumMod val="50000"/>
                  </a:schemeClr>
                </a:solidFill>
                <a:latin typeface="Times New Roman" pitchFamily="18" charset="0"/>
                <a:cs typeface="Times New Roman" pitchFamily="18" charset="0"/>
              </a:rPr>
              <a:t/>
            </a:r>
            <a:br>
              <a:rPr lang="ru-RU" sz="2800" b="1" dirty="0" smtClean="0">
                <a:solidFill>
                  <a:schemeClr val="tx2">
                    <a:lumMod val="50000"/>
                  </a:schemeClr>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•Познакомить  </a:t>
            </a:r>
            <a:r>
              <a:rPr lang="ru-RU" sz="2800" b="1" dirty="0">
                <a:solidFill>
                  <a:srgbClr val="7030A0"/>
                </a:solidFill>
                <a:latin typeface="Times New Roman" pitchFamily="18" charset="0"/>
                <a:cs typeface="Times New Roman" pitchFamily="18" charset="0"/>
              </a:rPr>
              <a:t>родителей с содержанием физкультурно-оздоровительной работы ДОУ и результатами деятельности педагогического коллектива по сохранению и укреплению здоровья дошкольников. </a:t>
            </a:r>
            <a:br>
              <a:rPr lang="ru-RU" sz="2800" b="1" dirty="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•Дать </a:t>
            </a:r>
            <a:r>
              <a:rPr lang="ru-RU" sz="2800" b="1" dirty="0">
                <a:solidFill>
                  <a:srgbClr val="7030A0"/>
                </a:solidFill>
                <a:latin typeface="Times New Roman" pitchFamily="18" charset="0"/>
                <a:cs typeface="Times New Roman" pitchFamily="18" charset="0"/>
              </a:rPr>
              <a:t>советы и рекомендации родителям по поводу укрепления здоровья их ребенка и воспитания привычки к здоровому образу жизни.</a:t>
            </a:r>
            <a:br>
              <a:rPr lang="ru-RU" sz="2800" b="1" dirty="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•Способствовать </a:t>
            </a:r>
            <a:r>
              <a:rPr lang="ru-RU" sz="2800" b="1" dirty="0">
                <a:solidFill>
                  <a:srgbClr val="7030A0"/>
                </a:solidFill>
                <a:latin typeface="Times New Roman" pitchFamily="18" charset="0"/>
                <a:cs typeface="Times New Roman" pitchFamily="18" charset="0"/>
              </a:rPr>
              <a:t>осознанию родителями ответственности за формирование у детей ценностного отношения к своему здоровью.</a:t>
            </a:r>
            <a:r>
              <a:rPr lang="ru-RU" sz="2800" b="1" dirty="0">
                <a:solidFill>
                  <a:schemeClr val="tx2">
                    <a:lumMod val="50000"/>
                  </a:schemeClr>
                </a:solidFill>
                <a:latin typeface="Times New Roman" pitchFamily="18" charset="0"/>
                <a:cs typeface="Times New Roman" pitchFamily="18" charset="0"/>
              </a:rPr>
              <a:t/>
            </a:r>
            <a:br>
              <a:rPr lang="ru-RU" sz="2800" b="1" dirty="0">
                <a:solidFill>
                  <a:schemeClr val="tx2">
                    <a:lumMod val="50000"/>
                  </a:schemeClr>
                </a:solidFill>
                <a:latin typeface="Times New Roman" pitchFamily="18" charset="0"/>
                <a:cs typeface="Times New Roman" pitchFamily="18" charset="0"/>
              </a:rPr>
            </a:br>
            <a:endParaRPr lang="ru-RU"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Рисунок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Рисунок 2" descr="ч.JPG"/>
          <p:cNvPicPr>
            <a:picLocks noChangeAspect="1"/>
          </p:cNvPicPr>
          <p:nvPr/>
        </p:nvPicPr>
        <p:blipFill>
          <a:blip r:embed="rId3" cstate="email"/>
          <a:stretch>
            <a:fillRect/>
          </a:stretch>
        </p:blipFill>
        <p:spPr>
          <a:xfrm>
            <a:off x="5364088" y="681487"/>
            <a:ext cx="3318502" cy="2208878"/>
          </a:xfrm>
          <a:prstGeom prst="rect">
            <a:avLst/>
          </a:prstGeom>
          <a:ln>
            <a:noFill/>
          </a:ln>
          <a:effectLst>
            <a:glow rad="228600">
              <a:schemeClr val="accent5">
                <a:satMod val="175000"/>
                <a:alpha val="40000"/>
              </a:schemeClr>
            </a:glow>
            <a:softEdge rad="112500"/>
          </a:effectLst>
        </p:spPr>
      </p:pic>
      <p:pic>
        <p:nvPicPr>
          <p:cNvPr id="4" name="Рисунок 3" descr="DSC_0148.JPG"/>
          <p:cNvPicPr>
            <a:picLocks noChangeAspect="1"/>
          </p:cNvPicPr>
          <p:nvPr/>
        </p:nvPicPr>
        <p:blipFill>
          <a:blip r:embed="rId4" cstate="email"/>
          <a:stretch>
            <a:fillRect/>
          </a:stretch>
        </p:blipFill>
        <p:spPr>
          <a:xfrm>
            <a:off x="2179802" y="2996952"/>
            <a:ext cx="2901757" cy="1929359"/>
          </a:xfrm>
          <a:prstGeom prst="rect">
            <a:avLst/>
          </a:prstGeom>
          <a:ln>
            <a:noFill/>
          </a:ln>
          <a:effectLst>
            <a:glow rad="228600">
              <a:schemeClr val="accent5">
                <a:satMod val="175000"/>
                <a:alpha val="40000"/>
              </a:schemeClr>
            </a:glow>
            <a:softEdge rad="112500"/>
          </a:effectLst>
        </p:spPr>
      </p:pic>
      <p:pic>
        <p:nvPicPr>
          <p:cNvPr id="6" name="Рисунок 5" descr="DSC_0264.JPG"/>
          <p:cNvPicPr>
            <a:picLocks noChangeAspect="1"/>
          </p:cNvPicPr>
          <p:nvPr/>
        </p:nvPicPr>
        <p:blipFill>
          <a:blip r:embed="rId5" cstate="email"/>
          <a:stretch>
            <a:fillRect/>
          </a:stretch>
        </p:blipFill>
        <p:spPr>
          <a:xfrm>
            <a:off x="5364088" y="4221088"/>
            <a:ext cx="3468174" cy="2305966"/>
          </a:xfrm>
          <a:prstGeom prst="rect">
            <a:avLst/>
          </a:prstGeom>
          <a:ln>
            <a:noFill/>
          </a:ln>
          <a:effectLst>
            <a:glow rad="228600">
              <a:schemeClr val="accent5">
                <a:satMod val="175000"/>
                <a:alpha val="40000"/>
              </a:schemeClr>
            </a:glow>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Рисунок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2357438" y="1412875"/>
            <a:ext cx="6786562" cy="4752975"/>
          </a:xfrm>
        </p:spPr>
        <p:txBody>
          <a:bodyPr rtlCol="0">
            <a:normAutofit fontScale="90000"/>
          </a:bodyPr>
          <a:lstStyle/>
          <a:p>
            <a:pPr fontAlgn="auto">
              <a:spcAft>
                <a:spcPts val="0"/>
              </a:spcAft>
              <a:defRPr/>
            </a:pPr>
            <a:r>
              <a:rPr lang="ru-RU" sz="4000" b="1" dirty="0" smtClean="0">
                <a:solidFill>
                  <a:srgbClr val="FF0000"/>
                </a:solidFill>
                <a:latin typeface="Times New Roman" pitchFamily="18" charset="0"/>
                <a:cs typeface="Times New Roman" pitchFamily="18" charset="0"/>
              </a:rPr>
              <a:t>Главная задача родителей и педагогов МКДОУ </a:t>
            </a:r>
            <a:r>
              <a:rPr lang="ru-RU" sz="4000" b="1" dirty="0" smtClean="0">
                <a:solidFill>
                  <a:srgbClr val="7030A0"/>
                </a:solidFill>
                <a:latin typeface="Times New Roman" pitchFamily="18" charset="0"/>
                <a:cs typeface="Times New Roman" pitchFamily="18" charset="0"/>
              </a:rPr>
              <a:t>– выработать у детей разумное отношение к своему организму, привить необходимые санитарно- гигиенические навыки, научить вести здоровый образ жизни с раннего детства</a:t>
            </a:r>
            <a:r>
              <a:rPr lang="ru-RU" b="1" dirty="0" smtClean="0">
                <a:solidFill>
                  <a:srgbClr val="FF0066"/>
                </a:solidFill>
                <a:latin typeface="Monotype Corsiva" pitchFamily="66" charset="0"/>
              </a:rPr>
              <a:t/>
            </a:r>
            <a:br>
              <a:rPr lang="ru-RU" b="1" dirty="0" smtClean="0">
                <a:solidFill>
                  <a:srgbClr val="FF0066"/>
                </a:solidFill>
                <a:latin typeface="Monotype Corsiva" pitchFamily="66" charset="0"/>
              </a:rPr>
            </a:b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Рисунок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2915816" y="908720"/>
            <a:ext cx="5976664" cy="5165204"/>
          </a:xfrm>
          <a:prstGeom prst="rect">
            <a:avLst/>
          </a:prstGeom>
          <a:noFill/>
          <a:ln w="9525">
            <a:noFill/>
            <a:miter lim="800000"/>
            <a:headEnd/>
            <a:tailEnd/>
          </a:ln>
          <a:effectLst>
            <a:glow rad="228600">
              <a:schemeClr val="accent5">
                <a:satMod val="175000"/>
                <a:alpha val="40000"/>
              </a:schemeClr>
            </a:glow>
            <a:softEdge rad="1270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Рисунок 6"/>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Рисунок 2" descr="е.JPG"/>
          <p:cNvPicPr>
            <a:picLocks noChangeAspect="1"/>
          </p:cNvPicPr>
          <p:nvPr/>
        </p:nvPicPr>
        <p:blipFill>
          <a:blip r:embed="rId3" cstate="email"/>
          <a:stretch>
            <a:fillRect/>
          </a:stretch>
        </p:blipFill>
        <p:spPr>
          <a:xfrm>
            <a:off x="3016184" y="620688"/>
            <a:ext cx="2822095" cy="1878457"/>
          </a:xfrm>
          <a:prstGeom prst="rect">
            <a:avLst/>
          </a:prstGeom>
          <a:ln>
            <a:noFill/>
          </a:ln>
          <a:effectLst>
            <a:glow rad="228600">
              <a:schemeClr val="accent5">
                <a:satMod val="175000"/>
                <a:alpha val="40000"/>
              </a:schemeClr>
            </a:glow>
            <a:softEdge rad="112500"/>
          </a:effectLst>
        </p:spPr>
      </p:pic>
      <p:pic>
        <p:nvPicPr>
          <p:cNvPr id="4" name="Рисунок 3" descr="DSC_0053.JPG"/>
          <p:cNvPicPr>
            <a:picLocks noChangeAspect="1"/>
          </p:cNvPicPr>
          <p:nvPr/>
        </p:nvPicPr>
        <p:blipFill>
          <a:blip r:embed="rId4" cstate="email"/>
          <a:stretch>
            <a:fillRect/>
          </a:stretch>
        </p:blipFill>
        <p:spPr>
          <a:xfrm>
            <a:off x="5954724" y="2463648"/>
            <a:ext cx="2815802" cy="1872208"/>
          </a:xfrm>
          <a:prstGeom prst="rect">
            <a:avLst/>
          </a:prstGeom>
          <a:ln>
            <a:noFill/>
          </a:ln>
          <a:effectLst>
            <a:glow rad="228600">
              <a:schemeClr val="accent5">
                <a:satMod val="175000"/>
                <a:alpha val="40000"/>
              </a:schemeClr>
            </a:glow>
            <a:softEdge rad="112500"/>
          </a:effectLst>
        </p:spPr>
      </p:pic>
      <p:pic>
        <p:nvPicPr>
          <p:cNvPr id="5" name="Рисунок 4" descr="DSC_0169.JPG"/>
          <p:cNvPicPr>
            <a:picLocks noChangeAspect="1"/>
          </p:cNvPicPr>
          <p:nvPr/>
        </p:nvPicPr>
        <p:blipFill>
          <a:blip r:embed="rId5" cstate="email"/>
          <a:stretch>
            <a:fillRect/>
          </a:stretch>
        </p:blipFill>
        <p:spPr>
          <a:xfrm>
            <a:off x="5004048" y="4783280"/>
            <a:ext cx="3032401" cy="2016224"/>
          </a:xfrm>
          <a:prstGeom prst="rect">
            <a:avLst/>
          </a:prstGeom>
          <a:ln>
            <a:noFill/>
          </a:ln>
          <a:effectLst>
            <a:glow rad="228600">
              <a:schemeClr val="accent5">
                <a:satMod val="175000"/>
                <a:alpha val="40000"/>
              </a:schemeClr>
            </a:glow>
            <a:softEdge rad="112500"/>
          </a:effectLst>
        </p:spPr>
      </p:pic>
      <p:pic>
        <p:nvPicPr>
          <p:cNvPr id="6" name="Рисунок 5" descr="DSC_0250.JPG"/>
          <p:cNvPicPr>
            <a:picLocks noChangeAspect="1"/>
          </p:cNvPicPr>
          <p:nvPr/>
        </p:nvPicPr>
        <p:blipFill>
          <a:blip r:embed="rId6" cstate="email"/>
          <a:stretch>
            <a:fillRect/>
          </a:stretch>
        </p:blipFill>
        <p:spPr>
          <a:xfrm>
            <a:off x="2096558" y="3119833"/>
            <a:ext cx="2562616" cy="1960131"/>
          </a:xfrm>
          <a:prstGeom prst="rect">
            <a:avLst/>
          </a:prstGeom>
          <a:ln>
            <a:noFill/>
          </a:ln>
          <a:effectLst>
            <a:glow rad="228600">
              <a:schemeClr val="accent5">
                <a:satMod val="175000"/>
                <a:alpha val="40000"/>
              </a:schemeClr>
            </a:glow>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Рисунок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7106" name="Заголовок 1"/>
          <p:cNvSpPr>
            <a:spLocks noGrp="1"/>
          </p:cNvSpPr>
          <p:nvPr>
            <p:ph type="title"/>
          </p:nvPr>
        </p:nvSpPr>
        <p:spPr>
          <a:xfrm>
            <a:off x="2124075" y="274638"/>
            <a:ext cx="6911975" cy="5241925"/>
          </a:xfrm>
        </p:spPr>
        <p:txBody>
          <a:bodyPr/>
          <a:lstStyle/>
          <a:p>
            <a:r>
              <a:rPr lang="ru-RU" sz="9600" b="1" smtClean="0">
                <a:solidFill>
                  <a:srgbClr val="FF0000"/>
                </a:solidFill>
                <a:latin typeface="Times New Roman" pitchFamily="18" charset="0"/>
                <a:cs typeface="Times New Roman" pitchFamily="18" charset="0"/>
              </a:rPr>
              <a:t>Спасибо</a:t>
            </a:r>
            <a:br>
              <a:rPr lang="ru-RU" sz="9600" b="1" smtClean="0">
                <a:solidFill>
                  <a:srgbClr val="FF0000"/>
                </a:solidFill>
                <a:latin typeface="Times New Roman" pitchFamily="18" charset="0"/>
                <a:cs typeface="Times New Roman" pitchFamily="18" charset="0"/>
              </a:rPr>
            </a:br>
            <a:r>
              <a:rPr lang="ru-RU" sz="9600" b="1" smtClean="0">
                <a:solidFill>
                  <a:srgbClr val="FF0000"/>
                </a:solidFill>
                <a:latin typeface="Times New Roman" pitchFamily="18" charset="0"/>
                <a:cs typeface="Times New Roman" pitchFamily="18" charset="0"/>
              </a:rPr>
              <a:t> за </a:t>
            </a:r>
            <a:br>
              <a:rPr lang="ru-RU" sz="9600" b="1" smtClean="0">
                <a:solidFill>
                  <a:srgbClr val="FF0000"/>
                </a:solidFill>
                <a:latin typeface="Times New Roman" pitchFamily="18" charset="0"/>
                <a:cs typeface="Times New Roman" pitchFamily="18" charset="0"/>
              </a:rPr>
            </a:br>
            <a:r>
              <a:rPr lang="ru-RU" sz="9600" b="1" smtClean="0">
                <a:solidFill>
                  <a:srgbClr val="FF0000"/>
                </a:solidFill>
                <a:latin typeface="Times New Roman" pitchFamily="18" charset="0"/>
                <a:cs typeface="Times New Roman" pitchFamily="18" charset="0"/>
              </a:rPr>
              <a:t>внимание!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2339975" y="981075"/>
            <a:ext cx="6418263" cy="5516563"/>
          </a:xfrm>
        </p:spPr>
        <p:txBody>
          <a:bodyPr rtlCol="0">
            <a:normAutofit fontScale="90000"/>
          </a:bodyPr>
          <a:lstStyle/>
          <a:p>
            <a:pPr fontAlgn="auto">
              <a:spcAft>
                <a:spcPts val="0"/>
              </a:spcAft>
              <a:defRPr/>
            </a:pPr>
            <a:r>
              <a:rPr lang="ru-RU" sz="2200" b="1" dirty="0" smtClean="0">
                <a:solidFill>
                  <a:srgbClr val="7030A0"/>
                </a:solidFill>
                <a:latin typeface="Times New Roman" pitchFamily="18" charset="0"/>
                <a:cs typeface="Times New Roman" pitchFamily="18" charset="0"/>
              </a:rPr>
              <a:t>Все чаще и чаще звучат в средствах массовой информации, из уст педагогов, медиков, родителей вопросы, связанные с проблемами здоровья детей — подрастающего поколения нашей страны. Наблюдается тенденция к ухудшению состояния здоровья детей. Здоровье ребенка зависит от ряда факторов: биологических, экологических, социальных, гигиенических, а также от качественного взаимодействия семьи и ДОУ. Формируя отношение ребенка к здоровому образу жизни невозможно без активного участия в этом процессе педагогов детского сада и непосредственного участия родителей. Только с изменением уклада в работе ДОУ и семьи можно ожидать реальных результатов в формировании отношения детей дошкольников и их родителей к собственному здоровью.</a:t>
            </a:r>
            <a:r>
              <a:rPr lang="ru-RU" b="1" dirty="0" smtClean="0">
                <a:solidFill>
                  <a:srgbClr val="7030A0"/>
                </a:solidFill>
                <a:latin typeface="Times New Roman" pitchFamily="18" charset="0"/>
                <a:cs typeface="Times New Roman" pitchFamily="18" charset="0"/>
              </a:rPr>
              <a:t/>
            </a:r>
            <a:br>
              <a:rPr lang="ru-RU" b="1" dirty="0" smtClean="0">
                <a:solidFill>
                  <a:srgbClr val="7030A0"/>
                </a:solidFill>
                <a:latin typeface="Times New Roman" pitchFamily="18" charset="0"/>
                <a:cs typeface="Times New Roman" pitchFamily="18" charset="0"/>
              </a:rPr>
            </a:br>
            <a:endParaRPr lang="ru-RU" b="1" dirty="0">
              <a:solidFill>
                <a:srgbClr val="7030A0"/>
              </a:solidFill>
              <a:latin typeface="Times New Roman" pitchFamily="18" charset="0"/>
              <a:cs typeface="Times New Roman" pitchFamily="18" charset="0"/>
            </a:endParaRPr>
          </a:p>
        </p:txBody>
      </p:sp>
      <p:sp>
        <p:nvSpPr>
          <p:cNvPr id="16387" name="TextBox 2"/>
          <p:cNvSpPr txBox="1">
            <a:spLocks noChangeArrowheads="1"/>
          </p:cNvSpPr>
          <p:nvPr/>
        </p:nvSpPr>
        <p:spPr bwMode="auto">
          <a:xfrm>
            <a:off x="2484438" y="285750"/>
            <a:ext cx="4535487" cy="523875"/>
          </a:xfrm>
          <a:prstGeom prst="rect">
            <a:avLst/>
          </a:prstGeom>
          <a:noFill/>
          <a:ln w="9525">
            <a:noFill/>
            <a:miter lim="800000"/>
            <a:headEnd/>
            <a:tailEnd/>
          </a:ln>
        </p:spPr>
        <p:txBody>
          <a:bodyPr>
            <a:spAutoFit/>
          </a:bodyPr>
          <a:lstStyle/>
          <a:p>
            <a:pPr algn="ctr"/>
            <a:r>
              <a:rPr lang="ru-RU" sz="2800" b="1">
                <a:solidFill>
                  <a:srgbClr val="FF0000"/>
                </a:solidFill>
                <a:latin typeface="Times New Roman" pitchFamily="18" charset="0"/>
                <a:cs typeface="Times New Roman" pitchFamily="18" charset="0"/>
              </a:rPr>
              <a:t>Актуальность проблемы: </a:t>
            </a:r>
            <a:endParaRPr lang="ru-RU"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0" name="Заголовок 1"/>
          <p:cNvSpPr>
            <a:spLocks noGrp="1"/>
          </p:cNvSpPr>
          <p:nvPr>
            <p:ph type="title"/>
          </p:nvPr>
        </p:nvSpPr>
        <p:spPr>
          <a:xfrm>
            <a:off x="1979613" y="428625"/>
            <a:ext cx="7308850" cy="6000750"/>
          </a:xfrm>
        </p:spPr>
        <p:txBody>
          <a:bodyPr/>
          <a:lstStyle/>
          <a:p>
            <a:r>
              <a:rPr lang="ru-RU" sz="1800" b="1" smtClean="0">
                <a:solidFill>
                  <a:srgbClr val="7030A0"/>
                </a:solidFill>
                <a:latin typeface="Times New Roman" pitchFamily="18" charset="0"/>
                <a:cs typeface="Times New Roman" pitchFamily="18" charset="0"/>
              </a:rPr>
              <a:t>Формирование здорового образа жизни не осуществляется по частям и только лишь на основе знаний о нем, а носит целостный характер. Процесс формирования валеологических качеств дошкольников должен осуществляться также и вне дошкольного учреждения.</a:t>
            </a:r>
            <a:br>
              <a:rPr lang="ru-RU" sz="1800" b="1" smtClean="0">
                <a:solidFill>
                  <a:srgbClr val="7030A0"/>
                </a:solidFill>
                <a:latin typeface="Times New Roman" pitchFamily="18" charset="0"/>
                <a:cs typeface="Times New Roman" pitchFamily="18" charset="0"/>
              </a:rPr>
            </a:br>
            <a:r>
              <a:rPr lang="ru-RU" sz="1800" b="1" smtClean="0">
                <a:solidFill>
                  <a:srgbClr val="7030A0"/>
                </a:solidFill>
                <a:latin typeface="Times New Roman" pitchFamily="18" charset="0"/>
                <a:cs typeface="Times New Roman" pitchFamily="18" charset="0"/>
              </a:rPr>
              <a:t>          Велика роль семьи в формировании и совершенствовании  личности детей. В процессе семейного воспитания дети получают первые уроки жизни, приобретают навыки поведения, представления об окружающем мире и усваивают первоначальные знания о нем. Образ жизни членов семьи, их привычки очень сильно влияют на формирование взглядов и убеждений ребенка. Любые изменения, которые происходят в образе жизни семьи, отражаются в деятельности и поведении воспитанников.</a:t>
            </a:r>
            <a:br>
              <a:rPr lang="ru-RU" sz="1800" b="1" smtClean="0">
                <a:solidFill>
                  <a:srgbClr val="7030A0"/>
                </a:solidFill>
                <a:latin typeface="Times New Roman" pitchFamily="18" charset="0"/>
                <a:cs typeface="Times New Roman" pitchFamily="18" charset="0"/>
              </a:rPr>
            </a:br>
            <a:r>
              <a:rPr lang="ru-RU" sz="1800" b="1" smtClean="0">
                <a:solidFill>
                  <a:srgbClr val="7030A0"/>
                </a:solidFill>
                <a:latin typeface="Times New Roman" pitchFamily="18" charset="0"/>
                <a:cs typeface="Times New Roman" pitchFamily="18" charset="0"/>
              </a:rPr>
              <a:t>Следовательно, в семье формируется характер личности, также вырабатываются вкусы и привычки здорового образа жизни, манера безопасного поведения. Ребенком осваиваются общечеловеческие нормы и правила поведения, санитарно-гигиенические привычки, формируются первые устойчивые впечатления об окружающем мире, направленность личности, т.е. определяется сфера наиболее значимых для человека ценностных ориентаций и установок.</a:t>
            </a:r>
            <a:r>
              <a:rPr lang="ru-RU" sz="1800" smtClean="0">
                <a:latin typeface="Times New Roman" pitchFamily="18" charset="0"/>
                <a:cs typeface="Times New Roman" pitchFamily="18" charset="0"/>
              </a:rPr>
              <a:t/>
            </a:r>
            <a:br>
              <a:rPr lang="ru-RU" sz="1800" smtClean="0">
                <a:latin typeface="Times New Roman" pitchFamily="18" charset="0"/>
                <a:cs typeface="Times New Roman" pitchFamily="18" charset="0"/>
              </a:rPr>
            </a:br>
            <a:endParaRPr lang="ru-RU" sz="1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4" name="Заголовок 1"/>
          <p:cNvSpPr>
            <a:spLocks noGrp="1"/>
          </p:cNvSpPr>
          <p:nvPr>
            <p:ph type="title"/>
          </p:nvPr>
        </p:nvSpPr>
        <p:spPr>
          <a:xfrm>
            <a:off x="2700338" y="1125538"/>
            <a:ext cx="5986462" cy="4679950"/>
          </a:xfrm>
        </p:spPr>
        <p:txBody>
          <a:bodyPr/>
          <a:lstStyle/>
          <a:p>
            <a:r>
              <a:rPr lang="ru-RU" sz="2000" b="1" smtClean="0">
                <a:solidFill>
                  <a:srgbClr val="7030A0"/>
                </a:solidFill>
                <a:latin typeface="Times New Roman" pitchFamily="18" charset="0"/>
                <a:cs typeface="Times New Roman" pitchFamily="18" charset="0"/>
              </a:rPr>
              <a:t>Таким образом, деятельность родителей  представляет собой выработку разумного отношения к организму у ребенка, своему здоровью, привитие ребенку определенных санитарно-гигиенических навыков, любовь к физической культуре, спорту, ведению  здорового образа жизни.</a:t>
            </a:r>
            <a:br>
              <a:rPr lang="ru-RU" sz="2000" b="1" smtClean="0">
                <a:solidFill>
                  <a:srgbClr val="7030A0"/>
                </a:solidFill>
                <a:latin typeface="Times New Roman" pitchFamily="18" charset="0"/>
                <a:cs typeface="Times New Roman" pitchFamily="18" charset="0"/>
              </a:rPr>
            </a:br>
            <a:r>
              <a:rPr lang="ru-RU" sz="2000" b="1" smtClean="0">
                <a:solidFill>
                  <a:srgbClr val="7030A0"/>
                </a:solidFill>
                <a:latin typeface="Times New Roman" pitchFamily="18" charset="0"/>
                <a:cs typeface="Times New Roman" pitchFamily="18" charset="0"/>
              </a:rPr>
              <a:t>Семейное воспитание ребенка, посещающего детский сад дополняет дошкольное воспитание, расширяет его. Семья является исходным пунктом формирования ценностных ориентаций здорового образа жизни личности ребенка. Недаром говорят: «Ребенок учится тому, что видит у себя в дому». </a:t>
            </a:r>
            <a:br>
              <a:rPr lang="ru-RU" sz="2000" b="1" smtClean="0">
                <a:solidFill>
                  <a:srgbClr val="7030A0"/>
                </a:solidFill>
                <a:latin typeface="Times New Roman" pitchFamily="18" charset="0"/>
                <a:cs typeface="Times New Roman" pitchFamily="18" charset="0"/>
              </a:rPr>
            </a:br>
            <a:r>
              <a:rPr lang="ru-RU" sz="2000" b="1" smtClean="0">
                <a:solidFill>
                  <a:srgbClr val="7030A0"/>
                </a:solidFill>
                <a:latin typeface="Times New Roman" pitchFamily="18" charset="0"/>
                <a:cs typeface="Times New Roman" pitchFamily="18" charset="0"/>
              </a:rPr>
              <a:t>          Таким образом, процесс воспитания и обучения в детском саду, а также семейное воспитание должны оказать существенное опосредованное и непосредственное влияние на формирование здорового образа жизни у дошкольников.</a:t>
            </a: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endParaRPr lang="ru-RU" sz="20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8" name="Заголовок 1"/>
          <p:cNvSpPr>
            <a:spLocks noGrp="1"/>
          </p:cNvSpPr>
          <p:nvPr>
            <p:ph type="title"/>
          </p:nvPr>
        </p:nvSpPr>
        <p:spPr>
          <a:xfrm>
            <a:off x="1187450" y="274638"/>
            <a:ext cx="7499350" cy="1858962"/>
          </a:xfrm>
        </p:spPr>
        <p:txBody>
          <a:bodyPr/>
          <a:lstStyle/>
          <a:p>
            <a:r>
              <a:rPr lang="ru-RU" b="1" smtClean="0">
                <a:solidFill>
                  <a:srgbClr val="FF0000"/>
                </a:solidFill>
                <a:latin typeface="Times New Roman" pitchFamily="18" charset="0"/>
                <a:cs typeface="Times New Roman" pitchFamily="18" charset="0"/>
              </a:rPr>
              <a:t>Здоровый образ жизни</a:t>
            </a:r>
            <a:endParaRPr lang="ru-RU" b="1" smtClean="0">
              <a:latin typeface="Times New Roman" pitchFamily="18" charset="0"/>
              <a:cs typeface="Times New Roman" pitchFamily="18" charset="0"/>
            </a:endParaRPr>
          </a:p>
        </p:txBody>
      </p:sp>
      <p:sp>
        <p:nvSpPr>
          <p:cNvPr id="19459" name="TextBox 2"/>
          <p:cNvSpPr txBox="1">
            <a:spLocks noChangeArrowheads="1"/>
          </p:cNvSpPr>
          <p:nvPr/>
        </p:nvSpPr>
        <p:spPr bwMode="auto">
          <a:xfrm>
            <a:off x="1893888" y="1484313"/>
            <a:ext cx="6807200" cy="4248150"/>
          </a:xfrm>
          <a:prstGeom prst="rect">
            <a:avLst/>
          </a:prstGeom>
          <a:noFill/>
          <a:ln w="9525">
            <a:noFill/>
            <a:miter lim="800000"/>
            <a:headEnd/>
            <a:tailEnd/>
          </a:ln>
        </p:spPr>
        <p:txBody>
          <a:bodyPr>
            <a:spAutoFit/>
          </a:bodyPr>
          <a:lstStyle/>
          <a:p>
            <a:pPr algn="ctr"/>
            <a:endParaRPr lang="ru-RU">
              <a:latin typeface="Calibri" pitchFamily="34" charset="0"/>
            </a:endParaRPr>
          </a:p>
          <a:p>
            <a:pPr algn="ctr"/>
            <a:r>
              <a:rPr lang="ru-RU">
                <a:latin typeface="Calibri" pitchFamily="34" charset="0"/>
              </a:rPr>
              <a:t> </a:t>
            </a:r>
            <a:r>
              <a:rPr lang="ru-RU" sz="3600" b="1">
                <a:solidFill>
                  <a:srgbClr val="7030A0"/>
                </a:solidFill>
                <a:latin typeface="Times New Roman" pitchFamily="18" charset="0"/>
                <a:cs typeface="Times New Roman" pitchFamily="18" charset="0"/>
              </a:rPr>
              <a:t>Это комплекс оздоровительных мероприятий, обеспечивающих гармоничное развитие и укрепление здоровья, повышение работоспособности людей.</a:t>
            </a:r>
            <a:endParaRPr lang="ru-RU" sz="3600">
              <a:solidFill>
                <a:srgbClr val="7030A0"/>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692150"/>
            <a:ext cx="8229600" cy="725488"/>
          </a:xfrm>
        </p:spPr>
        <p:txBody>
          <a:bodyPr rtlCol="0">
            <a:normAutofit fontScale="90000"/>
          </a:bodyPr>
          <a:lstStyle/>
          <a:p>
            <a:pPr fontAlgn="auto">
              <a:spcAft>
                <a:spcPts val="0"/>
              </a:spcAft>
              <a:defRPr/>
            </a:pPr>
            <a:r>
              <a:rPr lang="ru-RU" b="1" dirty="0" smtClean="0">
                <a:solidFill>
                  <a:srgbClr val="FF0000"/>
                </a:solidFill>
                <a:latin typeface="Times New Roman" pitchFamily="18" charset="0"/>
                <a:cs typeface="Times New Roman" pitchFamily="18" charset="0"/>
              </a:rPr>
              <a:t>Здоровье</a:t>
            </a:r>
            <a:endParaRPr lang="ru-RU" dirty="0">
              <a:solidFill>
                <a:srgbClr val="FF0000"/>
              </a:solidFill>
              <a:latin typeface="Times New Roman" pitchFamily="18" charset="0"/>
              <a:cs typeface="Times New Roman" pitchFamily="18" charset="0"/>
            </a:endParaRPr>
          </a:p>
        </p:txBody>
      </p:sp>
      <p:sp>
        <p:nvSpPr>
          <p:cNvPr id="20483" name="TextBox 2"/>
          <p:cNvSpPr txBox="1">
            <a:spLocks noChangeArrowheads="1"/>
          </p:cNvSpPr>
          <p:nvPr/>
        </p:nvSpPr>
        <p:spPr bwMode="auto">
          <a:xfrm>
            <a:off x="2411413" y="1989138"/>
            <a:ext cx="6303962" cy="4524375"/>
          </a:xfrm>
          <a:prstGeom prst="rect">
            <a:avLst/>
          </a:prstGeom>
          <a:noFill/>
          <a:ln w="9525">
            <a:noFill/>
            <a:miter lim="800000"/>
            <a:headEnd/>
            <a:tailEnd/>
          </a:ln>
        </p:spPr>
        <p:txBody>
          <a:bodyPr>
            <a:spAutoFit/>
          </a:bodyPr>
          <a:lstStyle/>
          <a:p>
            <a:pPr algn="ctr"/>
            <a:r>
              <a:rPr lang="ru-RU" sz="3200" b="1">
                <a:solidFill>
                  <a:srgbClr val="7030A0"/>
                </a:solidFill>
                <a:latin typeface="Times New Roman" pitchFamily="18" charset="0"/>
                <a:cs typeface="Times New Roman" pitchFamily="18" charset="0"/>
              </a:rPr>
              <a:t>Здоровье человека – это состояние полного физического, духовного и социального благополучия, а не только отсутствие болезней и физических недостатков.</a:t>
            </a:r>
          </a:p>
          <a:p>
            <a:pPr algn="ctr"/>
            <a:r>
              <a:rPr lang="ru-RU" sz="3200" b="1">
                <a:solidFill>
                  <a:srgbClr val="7030A0"/>
                </a:solidFill>
                <a:latin typeface="Times New Roman" pitchFamily="18" charset="0"/>
                <a:cs typeface="Times New Roman" pitchFamily="18" charset="0"/>
              </a:rPr>
              <a:t>Духовное здоровье – умение жить в сочетании с собой и окружающими.</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2"/>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21506" name="Диаграмма 6"/>
          <p:cNvGraphicFramePr>
            <a:graphicFrameLocks/>
          </p:cNvGraphicFramePr>
          <p:nvPr/>
        </p:nvGraphicFramePr>
        <p:xfrm>
          <a:off x="-50800" y="-50800"/>
          <a:ext cx="9245600" cy="6959600"/>
        </p:xfrm>
        <a:graphic>
          <a:graphicData uri="http://schemas.openxmlformats.org/presentationml/2006/ole">
            <p:oleObj spid="_x0000_s21506" r:id="rId4" imgW="9242337" imgH="6956139" progId="Excel.Chart.8">
              <p:embed/>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радуг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радуга</Template>
  <TotalTime>548</TotalTime>
  <Words>1000</Words>
  <Application>Microsoft Office PowerPoint</Application>
  <PresentationFormat>Экран (4:3)</PresentationFormat>
  <Paragraphs>100</Paragraphs>
  <Slides>34</Slides>
  <Notes>0</Notes>
  <HiddenSlides>0</HiddenSlides>
  <MMClips>0</MMClips>
  <ScaleCrop>false</ScaleCrop>
  <HeadingPairs>
    <vt:vector size="8" baseType="variant">
      <vt:variant>
        <vt:lpstr>Использованные шрифты</vt:lpstr>
      </vt:variant>
      <vt:variant>
        <vt:i4>5</vt:i4>
      </vt:variant>
      <vt:variant>
        <vt:lpstr>Шаблон оформления</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41" baseType="lpstr">
      <vt:lpstr>Calibri</vt:lpstr>
      <vt:lpstr>Arial</vt:lpstr>
      <vt:lpstr>Times New Roman</vt:lpstr>
      <vt:lpstr>Wingdings</vt:lpstr>
      <vt:lpstr>Monotype Corsiva</vt:lpstr>
      <vt:lpstr>радуга</vt:lpstr>
      <vt:lpstr>Диаграмма Microsoft Excel</vt:lpstr>
      <vt:lpstr>« Здоровье ребенка в наших руках»</vt:lpstr>
      <vt:lpstr>    Цель: 1.Обеспечение тесного  сотрудничества и единых требований детского сада и семьи в  вопросах здоровья детей. 2.формирование здорового образа жизни у детей дошкольного возраста. </vt:lpstr>
      <vt:lpstr> Задачи:     •Познакомить  родителей с содержанием физкультурно-оздоровительной работы ДОУ и результатами деятельности педагогического коллектива по сохранению и укреплению здоровья дошкольников.  •Дать советы и рекомендации родителям по поводу укрепления здоровья их ребенка и воспитания привычки к здоровому образу жизни. •Способствовать осознанию родителями ответственности за формирование у детей ценностного отношения к своему здоровью. </vt:lpstr>
      <vt:lpstr>Все чаще и чаще звучат в средствах массовой информации, из уст педагогов, медиков, родителей вопросы, связанные с проблемами здоровья детей — подрастающего поколения нашей страны. Наблюдается тенденция к ухудшению состояния здоровья детей. Здоровье ребенка зависит от ряда факторов: биологических, экологических, социальных, гигиенических, а также от качественного взаимодействия семьи и ДОУ. Формируя отношение ребенка к здоровому образу жизни невозможно без активного участия в этом процессе педагогов детского сада и непосредственного участия родителей. Только с изменением уклада в работе ДОУ и семьи можно ожидать реальных результатов в формировании отношения детей дошкольников и их родителей к собственному здоровью. </vt:lpstr>
      <vt:lpstr>Формирование здорового образа жизни не осуществляется по частям и только лишь на основе знаний о нем, а носит целостный характер. Процесс формирования валеологических качеств дошкольников должен осуществляться также и вне дошкольного учреждения.           Велика роль семьи в формировании и совершенствовании  личности детей. В процессе семейного воспитания дети получают первые уроки жизни, приобретают навыки поведения, представления об окружающем мире и усваивают первоначальные знания о нем. Образ жизни членов семьи, их привычки очень сильно влияют на формирование взглядов и убеждений ребенка. Любые изменения, которые происходят в образе жизни семьи, отражаются в деятельности и поведении воспитанников. Следовательно, в семье формируется характер личности, также вырабатываются вкусы и привычки здорового образа жизни, манера безопасного поведения. Ребенком осваиваются общечеловеческие нормы и правила поведения, санитарно-гигиенические привычки, формируются первые устойчивые впечатления об окружающем мире, направленность личности, т.е. определяется сфера наиболее значимых для человека ценностных ориентаций и установок. </vt:lpstr>
      <vt:lpstr>Таким образом, деятельность родителей  представляет собой выработку разумного отношения к организму у ребенка, своему здоровью, привитие ребенку определенных санитарно-гигиенических навыков, любовь к физической культуре, спорту, ведению  здорового образа жизни. Семейное воспитание ребенка, посещающего детский сад дополняет дошкольное воспитание, расширяет его. Семья является исходным пунктом формирования ценностных ориентаций здорового образа жизни личности ребенка. Недаром говорят: «Ребенок учится тому, что видит у себя в дому».            Таким образом, процесс воспитания и обучения в детском саду, а также семейное воспитание должны оказать существенное опосредованное и непосредственное влияние на формирование здорового образа жизни у дошкольников. </vt:lpstr>
      <vt:lpstr>Здоровый образ жизни</vt:lpstr>
      <vt:lpstr>Здоровье</vt:lpstr>
      <vt:lpstr>Слайд 9</vt:lpstr>
      <vt:lpstr>Создание представлений о здоровом образе жизни</vt:lpstr>
      <vt:lpstr>Слайд 11</vt:lpstr>
      <vt:lpstr>Режим дня</vt:lpstr>
      <vt:lpstr>Воспитание культурно-гигиенических навыков</vt:lpstr>
      <vt:lpstr>Личная гигиена</vt:lpstr>
      <vt:lpstr>Питание</vt:lpstr>
      <vt:lpstr>Принципы организации питания</vt:lpstr>
      <vt:lpstr>Закаливание – повышает устойчивость организма к природным факторам.</vt:lpstr>
      <vt:lpstr>Принципы закаливания </vt:lpstr>
      <vt:lpstr>Слайд 19</vt:lpstr>
      <vt:lpstr>Слайд 20</vt:lpstr>
      <vt:lpstr>Основные факторы закаливания:</vt:lpstr>
      <vt:lpstr>В детском саду проводится обширный комплекс закаливающих мероприятий:  </vt:lpstr>
      <vt:lpstr>Сон - важное условие для здоровья, бодрости и высокой работоспособности человека. </vt:lpstr>
      <vt:lpstr>После того, как дети проснулись, проводится гимнастика пробуждения. Это специально сконструированный комплекс упражнений, позволяющий постепенно разогреть мышцы и поднять настроение. </vt:lpstr>
      <vt:lpstr>Слайд 25</vt:lpstr>
      <vt:lpstr>Организация рациональной двигательной активности </vt:lpstr>
      <vt:lpstr>Основные принципы организации физического воспитания  в детском саду  </vt:lpstr>
      <vt:lpstr>Слайд 28</vt:lpstr>
      <vt:lpstr>Для развития целостного понимания  ценности здоровья с детьми проводятся занятия по валеологии, которые строятся по  следующему алгоритму:</vt:lpstr>
      <vt:lpstr>Слайд 30</vt:lpstr>
      <vt:lpstr>Главная задача родителей и педагогов МКДОУ – выработать у детей разумное отношение к своему организму, привить необходимые санитарно- гигиенические навыки, научить вести здоровый образ жизни с раннего детства </vt:lpstr>
      <vt:lpstr>Слайд 32</vt:lpstr>
      <vt:lpstr>Слайд 33</vt:lpstr>
      <vt:lpstr>Спасибо  за  внимание!</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Родительское собрание на тему:  «Сохранение  и укрепление здоровья детей дошкольного возраста»</dc:title>
  <dc:creator>Lisa</dc:creator>
  <cp:lastModifiedBy>ТАНЮЛЯ</cp:lastModifiedBy>
  <cp:revision>57</cp:revision>
  <dcterms:created xsi:type="dcterms:W3CDTF">2015-11-15T19:16:37Z</dcterms:created>
  <dcterms:modified xsi:type="dcterms:W3CDTF">2020-02-13T12:53:24Z</dcterms:modified>
</cp:coreProperties>
</file>