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D757-3E23-45DC-8CF8-00BA6B909B9F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297C-A829-44E4-955E-42D323254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1D62-6CDA-4A55-9141-0A1E79250FB5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0B0E-86F3-48F3-BDA9-6D55F6E2B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1F16-AE60-40EA-AB28-9CE6BE049966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B067-046C-433A-9E3A-D7A21E0BA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DA87-49A2-4BDA-83F7-9F79FB94ED7B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D2F0-3ED5-4FAB-BAF3-FC5864AEC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54B12-95D8-4D3C-96C8-BCD54F0D89D0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4398-5859-4559-9A06-3D805F761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9DF2-2CB0-47A5-80A1-92544BD3EC05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6EAC-4B4C-471F-82F2-B92CEB57A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16FF9-1F64-4420-935E-9F828F8F34DB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3F3DB-9458-459A-8092-C70A6197E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426AF-7D9F-4463-A1EF-F80C1F0451D4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FD87-E06F-4F76-9CB6-638B2B779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614D7-674E-4535-916A-E3ED5EC692AF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7FE17-F45C-4723-A50A-1DD337C48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AB9A-8FE7-4EDF-AFEA-3B2F22CC4087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D7B7-CE4D-48B2-BFF0-23A0D9177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B382C-055E-44E4-8208-63F98EE31110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0474-EE38-4710-A025-6CCA071B7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F60A76-1B1A-4AEF-9B99-782BE4F6CA0B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267EB-6A9B-417C-B23A-C736E5503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4941888"/>
            <a:ext cx="8064500" cy="1631950"/>
          </a:xfrm>
          <a:ln>
            <a:solidFill>
              <a:srgbClr val="FF0000"/>
            </a:solidFill>
          </a:ln>
        </p:spPr>
        <p:txBody>
          <a:bodyPr rtlCol="0">
            <a:normAutofit fontScale="47500" lnSpcReduction="20000"/>
          </a:bodyPr>
          <a:lstStyle/>
          <a:p>
            <a:pPr marL="269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Родительское собрание </a:t>
            </a:r>
          </a:p>
          <a:p>
            <a:pPr marL="269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b="1" dirty="0" smtClean="0">
                <a:solidFill>
                  <a:srgbClr val="FF0000"/>
                </a:solidFill>
              </a:rPr>
              <a:t>«Правильное питание детей»</a:t>
            </a:r>
          </a:p>
          <a:p>
            <a:pPr eaLnBrk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Подготовила </a:t>
            </a:r>
            <a:r>
              <a:rPr lang="ru-RU" sz="3600" b="1" i="1" dirty="0" err="1">
                <a:solidFill>
                  <a:srgbClr val="002060"/>
                </a:solidFill>
                <a:cs typeface="Times New Roman" pitchFamily="18" charset="0"/>
              </a:rPr>
              <a:t>Нисковская</a:t>
            </a:r>
            <a:r>
              <a:rPr lang="ru-RU" sz="3600" b="1" i="1" dirty="0">
                <a:solidFill>
                  <a:srgbClr val="002060"/>
                </a:solidFill>
                <a:cs typeface="Times New Roman" pitchFamily="18" charset="0"/>
              </a:rPr>
              <a:t> Татьяна Вениаминовна,</a:t>
            </a:r>
            <a:endParaRPr lang="ru-RU" sz="3600" b="1" dirty="0">
              <a:solidFill>
                <a:srgbClr val="002060"/>
              </a:solidFill>
            </a:endParaRPr>
          </a:p>
          <a:p>
            <a:pPr eaLnBrk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>
                <a:solidFill>
                  <a:srgbClr val="002060"/>
                </a:solidFill>
                <a:cs typeface="Times New Roman" pitchFamily="18" charset="0"/>
              </a:rPr>
              <a:t>медсестра,</a:t>
            </a:r>
          </a:p>
          <a:p>
            <a:pPr eaLnBrk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rgbClr val="002060"/>
                </a:solidFill>
              </a:rPr>
              <a:t>МБОУ « Орлово-Розовская НШДС »</a:t>
            </a:r>
          </a:p>
          <a:p>
            <a:pPr marL="2698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b="1" dirty="0" smtClean="0">
              <a:solidFill>
                <a:srgbClr val="FF0000"/>
              </a:solidFill>
            </a:endParaRPr>
          </a:p>
        </p:txBody>
      </p:sp>
      <p:pic>
        <p:nvPicPr>
          <p:cNvPr id="13314" name="Picture 2" descr="http://mobirobi.net/uploads/posts/2011-06/1309181173_sportivnoe-pit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33375"/>
            <a:ext cx="6840538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Кирпич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5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пищевой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пирамиды –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молочный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928688"/>
            <a:ext cx="8461375" cy="3221037"/>
          </a:xfrm>
        </p:spPr>
        <p:txBody>
          <a:bodyPr rtlCol="0">
            <a:normAutofit fontScale="2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700" dirty="0" smtClean="0"/>
              <a:t> </a:t>
            </a:r>
            <a:endParaRPr lang="ru-RU" sz="3700" dirty="0" smtClean="0"/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8000" dirty="0" smtClean="0"/>
              <a:t>М</a:t>
            </a:r>
            <a:r>
              <a:rPr lang="en-US" sz="8000" dirty="0" err="1" smtClean="0"/>
              <a:t>олочные</a:t>
            </a:r>
            <a:r>
              <a:rPr lang="en-US" sz="8000" dirty="0" smtClean="0"/>
              <a:t> </a:t>
            </a:r>
            <a:r>
              <a:rPr lang="en-US" sz="8000" dirty="0" err="1" smtClean="0"/>
              <a:t>продукты</a:t>
            </a:r>
            <a:r>
              <a:rPr lang="en-US" sz="8000" dirty="0" smtClean="0"/>
              <a:t> - </a:t>
            </a:r>
            <a:r>
              <a:rPr lang="en-US" sz="8000" dirty="0" err="1" smtClean="0"/>
              <a:t>источник</a:t>
            </a:r>
            <a:r>
              <a:rPr lang="en-US" sz="8000" dirty="0" smtClean="0"/>
              <a:t> витаминов А и Е. </a:t>
            </a:r>
            <a:r>
              <a:rPr lang="en-US" sz="8000" dirty="0" err="1" smtClean="0"/>
              <a:t>Поддержать</a:t>
            </a:r>
            <a:r>
              <a:rPr lang="en-US" sz="8000" dirty="0" smtClean="0"/>
              <a:t> </a:t>
            </a:r>
            <a:r>
              <a:rPr lang="en-US" sz="8000" dirty="0" err="1" smtClean="0"/>
              <a:t>иммунитет</a:t>
            </a:r>
            <a:r>
              <a:rPr lang="en-US" sz="8000" dirty="0" smtClean="0"/>
              <a:t> </a:t>
            </a:r>
            <a:r>
              <a:rPr lang="en-US" sz="8000" dirty="0" err="1" smtClean="0"/>
              <a:t>помогут</a:t>
            </a:r>
            <a:r>
              <a:rPr lang="en-US" sz="8000" dirty="0" smtClean="0"/>
              <a:t> </a:t>
            </a:r>
            <a:r>
              <a:rPr lang="en-US" sz="8000" dirty="0" err="1" smtClean="0"/>
              <a:t>кисломолочные</a:t>
            </a:r>
            <a:r>
              <a:rPr lang="en-US" sz="8000" dirty="0" smtClean="0"/>
              <a:t> </a:t>
            </a:r>
            <a:r>
              <a:rPr lang="en-US" sz="8000" dirty="0" err="1" smtClean="0"/>
              <a:t>продукты</a:t>
            </a:r>
            <a:r>
              <a:rPr lang="en-US" sz="8000" dirty="0" smtClean="0"/>
              <a:t>, </a:t>
            </a:r>
            <a:r>
              <a:rPr lang="en-US" sz="8000" dirty="0" err="1" smtClean="0"/>
              <a:t>содержащие</a:t>
            </a:r>
            <a:r>
              <a:rPr lang="en-US" sz="8000" dirty="0" smtClean="0"/>
              <a:t> </a:t>
            </a:r>
            <a:r>
              <a:rPr lang="en-US" sz="8000" dirty="0" err="1" smtClean="0"/>
              <a:t>живые</a:t>
            </a:r>
            <a:r>
              <a:rPr lang="en-US" sz="8000" dirty="0" smtClean="0"/>
              <a:t> </a:t>
            </a:r>
            <a:r>
              <a:rPr lang="en-US" sz="8000" dirty="0" err="1" smtClean="0"/>
              <a:t>бифидо</a:t>
            </a:r>
            <a:r>
              <a:rPr lang="en-US" sz="8000" dirty="0" smtClean="0"/>
              <a:t>- и </a:t>
            </a:r>
            <a:r>
              <a:rPr lang="en-US" sz="8000" dirty="0" err="1" smtClean="0"/>
              <a:t>лактобактерии</a:t>
            </a:r>
            <a:r>
              <a:rPr lang="en-US" sz="8000" dirty="0" smtClean="0"/>
              <a:t>, </a:t>
            </a:r>
            <a:r>
              <a:rPr lang="en-US" sz="8000" dirty="0" err="1" smtClean="0"/>
              <a:t>необходимые</a:t>
            </a:r>
            <a:r>
              <a:rPr lang="en-US" sz="8000" dirty="0" smtClean="0"/>
              <a:t> </a:t>
            </a:r>
            <a:r>
              <a:rPr lang="en-US" sz="8000" dirty="0" err="1" smtClean="0"/>
              <a:t>для</a:t>
            </a:r>
            <a:r>
              <a:rPr lang="en-US" sz="8000" dirty="0" smtClean="0"/>
              <a:t> </a:t>
            </a:r>
            <a:r>
              <a:rPr lang="en-US" sz="8000" dirty="0" err="1" smtClean="0"/>
              <a:t>профилактики</a:t>
            </a:r>
            <a:r>
              <a:rPr lang="en-US" sz="8000" dirty="0" smtClean="0"/>
              <a:t> </a:t>
            </a:r>
            <a:r>
              <a:rPr lang="en-US" sz="8000" dirty="0" err="1" smtClean="0"/>
              <a:t>дисбактериоза</a:t>
            </a:r>
            <a:r>
              <a:rPr lang="en-US" sz="8000" dirty="0" smtClean="0"/>
              <a:t> </a:t>
            </a:r>
            <a:r>
              <a:rPr lang="en-US" sz="8000" dirty="0" err="1" smtClean="0"/>
              <a:t>кишечника</a:t>
            </a:r>
            <a:r>
              <a:rPr lang="en-US" sz="8000" dirty="0" smtClean="0"/>
              <a:t>. </a:t>
            </a:r>
            <a:r>
              <a:rPr lang="en-US" sz="8000" dirty="0" err="1" smtClean="0"/>
              <a:t>Молочных</a:t>
            </a:r>
            <a:r>
              <a:rPr lang="en-US" sz="8000" dirty="0" smtClean="0"/>
              <a:t> </a:t>
            </a:r>
            <a:r>
              <a:rPr lang="en-US" sz="8000" dirty="0" err="1" smtClean="0"/>
              <a:t>продуктов</a:t>
            </a:r>
            <a:r>
              <a:rPr lang="en-US" sz="8000" dirty="0" smtClean="0"/>
              <a:t> в </a:t>
            </a:r>
            <a:r>
              <a:rPr lang="en-US" sz="8000" dirty="0" err="1" smtClean="0"/>
              <a:t>ежедневном</a:t>
            </a:r>
            <a:r>
              <a:rPr lang="en-US" sz="8000" dirty="0" smtClean="0"/>
              <a:t> </a:t>
            </a:r>
            <a:r>
              <a:rPr lang="en-US" sz="8000" dirty="0" err="1" smtClean="0"/>
              <a:t>рационе</a:t>
            </a:r>
            <a:r>
              <a:rPr lang="en-US" sz="8000" dirty="0" smtClean="0"/>
              <a:t> </a:t>
            </a:r>
            <a:r>
              <a:rPr lang="en-US" sz="8000" dirty="0" err="1" smtClean="0"/>
              <a:t>должно</a:t>
            </a:r>
            <a:r>
              <a:rPr lang="en-US" sz="8000" dirty="0" smtClean="0"/>
              <a:t> </a:t>
            </a:r>
            <a:r>
              <a:rPr lang="en-US" sz="8000" dirty="0" err="1" smtClean="0"/>
              <a:t>быть</a:t>
            </a:r>
            <a:r>
              <a:rPr lang="en-US" sz="8000" dirty="0" smtClean="0"/>
              <a:t> 2 </a:t>
            </a:r>
            <a:r>
              <a:rPr lang="en-US" sz="8000" dirty="0" err="1" smtClean="0"/>
              <a:t>порции</a:t>
            </a:r>
            <a:r>
              <a:rPr lang="en-US" sz="8000" dirty="0" smtClean="0"/>
              <a:t> (1 </a:t>
            </a:r>
            <a:r>
              <a:rPr lang="en-US" sz="8000" dirty="0" err="1" smtClean="0"/>
              <a:t>порция</a:t>
            </a:r>
            <a:r>
              <a:rPr lang="en-US" sz="8000" dirty="0" smtClean="0"/>
              <a:t> - 1 </a:t>
            </a:r>
            <a:r>
              <a:rPr lang="en-US" sz="8000" dirty="0" err="1" smtClean="0"/>
              <a:t>чашка</a:t>
            </a:r>
            <a:r>
              <a:rPr lang="en-US" sz="8000" dirty="0" smtClean="0"/>
              <a:t> </a:t>
            </a:r>
            <a:r>
              <a:rPr lang="en-US" sz="8000" dirty="0" err="1" smtClean="0"/>
              <a:t>обезжиренного</a:t>
            </a:r>
            <a:r>
              <a:rPr lang="en-US" sz="8000" dirty="0" smtClean="0"/>
              <a:t> </a:t>
            </a:r>
            <a:r>
              <a:rPr lang="en-US" sz="8000" dirty="0" err="1" smtClean="0"/>
              <a:t>молока</a:t>
            </a:r>
            <a:r>
              <a:rPr lang="en-US" sz="8000" dirty="0" smtClean="0"/>
              <a:t> </a:t>
            </a:r>
            <a:r>
              <a:rPr lang="en-US" sz="8000" dirty="0" err="1" smtClean="0"/>
              <a:t>или</a:t>
            </a:r>
            <a:r>
              <a:rPr lang="en-US" sz="8000" dirty="0" smtClean="0"/>
              <a:t> </a:t>
            </a:r>
            <a:r>
              <a:rPr lang="en-US" sz="8000" dirty="0" err="1" smtClean="0"/>
              <a:t>обезжиренного</a:t>
            </a:r>
            <a:r>
              <a:rPr lang="en-US" sz="8000" dirty="0" smtClean="0"/>
              <a:t> </a:t>
            </a:r>
            <a:r>
              <a:rPr lang="en-US" sz="8000" dirty="0" err="1" smtClean="0"/>
              <a:t>йогурта</a:t>
            </a:r>
            <a:r>
              <a:rPr lang="en-US" sz="8000" dirty="0" smtClean="0"/>
              <a:t>, </a:t>
            </a:r>
            <a:r>
              <a:rPr lang="en-US" sz="8000" dirty="0" err="1" smtClean="0"/>
              <a:t>кефира</a:t>
            </a:r>
            <a:r>
              <a:rPr lang="en-US" sz="8000" dirty="0" smtClean="0"/>
              <a:t>). </a:t>
            </a:r>
            <a:r>
              <a:rPr lang="en-US" sz="8000" dirty="0" err="1" smtClean="0"/>
              <a:t>Обратите</a:t>
            </a:r>
            <a:r>
              <a:rPr lang="en-US" sz="8000" dirty="0" smtClean="0"/>
              <a:t> </a:t>
            </a:r>
            <a:r>
              <a:rPr lang="en-US" sz="8000" dirty="0" err="1" smtClean="0"/>
              <a:t>внимание</a:t>
            </a:r>
            <a:r>
              <a:rPr lang="en-US" sz="8000" dirty="0" smtClean="0"/>
              <a:t>: </a:t>
            </a:r>
            <a:r>
              <a:rPr lang="en-US" sz="8000" dirty="0" err="1" smtClean="0"/>
              <a:t>ограничивайте</a:t>
            </a:r>
            <a:r>
              <a:rPr lang="en-US" sz="8000" dirty="0" smtClean="0"/>
              <a:t> </a:t>
            </a:r>
            <a:r>
              <a:rPr lang="en-US" sz="8000" dirty="0" err="1" smtClean="0"/>
              <a:t>поступление</a:t>
            </a:r>
            <a:r>
              <a:rPr lang="en-US" sz="8000" dirty="0" smtClean="0"/>
              <a:t> </a:t>
            </a:r>
            <a:r>
              <a:rPr lang="en-US" sz="8000" dirty="0" err="1" smtClean="0"/>
              <a:t>продуктов</a:t>
            </a:r>
            <a:r>
              <a:rPr lang="en-US" sz="8000" dirty="0" smtClean="0"/>
              <a:t>, </a:t>
            </a:r>
            <a:r>
              <a:rPr lang="en-US" sz="8000" dirty="0" err="1" smtClean="0"/>
              <a:t>содержащих</a:t>
            </a:r>
            <a:r>
              <a:rPr lang="en-US" sz="8000" dirty="0" smtClean="0"/>
              <a:t> </a:t>
            </a:r>
            <a:r>
              <a:rPr lang="en-US" sz="8000" dirty="0" err="1" smtClean="0"/>
              <a:t>много</a:t>
            </a:r>
            <a:r>
              <a:rPr lang="en-US" sz="8000" dirty="0" smtClean="0"/>
              <a:t> </a:t>
            </a:r>
            <a:r>
              <a:rPr lang="en-US" sz="8000" dirty="0" err="1" smtClean="0"/>
              <a:t>животных</a:t>
            </a:r>
            <a:r>
              <a:rPr lang="en-US" sz="8000" dirty="0" smtClean="0"/>
              <a:t> </a:t>
            </a:r>
            <a:r>
              <a:rPr lang="en-US" sz="8000" dirty="0" err="1" smtClean="0"/>
              <a:t>жиров</a:t>
            </a:r>
            <a:r>
              <a:rPr lang="en-US" sz="8000" dirty="0" smtClean="0"/>
              <a:t>, </a:t>
            </a:r>
            <a:r>
              <a:rPr lang="en-US" sz="8000" dirty="0" err="1" smtClean="0"/>
              <a:t>как</a:t>
            </a:r>
            <a:r>
              <a:rPr lang="en-US" sz="8000" dirty="0" smtClean="0"/>
              <a:t> </a:t>
            </a:r>
            <a:r>
              <a:rPr lang="en-US" sz="8000" dirty="0" err="1" smtClean="0"/>
              <a:t>источника</a:t>
            </a:r>
            <a:r>
              <a:rPr lang="en-US" sz="8000" dirty="0" smtClean="0"/>
              <a:t> </a:t>
            </a:r>
            <a:r>
              <a:rPr lang="en-US" sz="8000" dirty="0" err="1" smtClean="0"/>
              <a:t>скрытого</a:t>
            </a:r>
            <a:r>
              <a:rPr lang="en-US" sz="8000" dirty="0" smtClean="0"/>
              <a:t> </a:t>
            </a:r>
            <a:r>
              <a:rPr lang="en-US" sz="8000" dirty="0" err="1" smtClean="0"/>
              <a:t>жира</a:t>
            </a:r>
            <a:r>
              <a:rPr lang="en-US" sz="8000" dirty="0" smtClean="0"/>
              <a:t> (</a:t>
            </a:r>
            <a:r>
              <a:rPr lang="en-US" sz="8000" dirty="0" err="1" smtClean="0"/>
              <a:t>сыры</a:t>
            </a:r>
            <a:r>
              <a:rPr lang="en-US" sz="8000" dirty="0" smtClean="0"/>
              <a:t>, </a:t>
            </a:r>
            <a:r>
              <a:rPr lang="en-US" sz="8000" dirty="0" err="1" smtClean="0"/>
              <a:t>мороженое</a:t>
            </a:r>
            <a:r>
              <a:rPr lang="en-US" sz="8000" dirty="0" smtClean="0"/>
              <a:t>, </a:t>
            </a:r>
            <a:r>
              <a:rPr lang="en-US" sz="8000" dirty="0" err="1" smtClean="0"/>
              <a:t>сметану</a:t>
            </a:r>
            <a:r>
              <a:rPr lang="en-US" sz="8000" dirty="0" smtClean="0"/>
              <a:t>, </a:t>
            </a:r>
            <a:r>
              <a:rPr lang="en-US" sz="8000" dirty="0" err="1" smtClean="0"/>
              <a:t>жирные</a:t>
            </a:r>
            <a:r>
              <a:rPr lang="en-US" sz="8000" dirty="0" smtClean="0"/>
              <a:t> </a:t>
            </a:r>
            <a:r>
              <a:rPr lang="en-US" sz="8000" dirty="0" err="1" smtClean="0"/>
              <a:t>соусы</a:t>
            </a:r>
            <a:r>
              <a:rPr lang="en-US" sz="8000" dirty="0" smtClean="0"/>
              <a:t>, </a:t>
            </a:r>
            <a:r>
              <a:rPr lang="en-US" sz="8000" dirty="0" err="1" smtClean="0"/>
              <a:t>майонез</a:t>
            </a:r>
            <a:r>
              <a:rPr lang="en-US" sz="8000" dirty="0" smtClean="0"/>
              <a:t>). </a:t>
            </a:r>
            <a:endParaRPr lang="ru-RU" sz="80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8194" name="Picture 2" descr="http://press.org.ua/files/news/15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792538"/>
            <a:ext cx="4897437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00125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Кирпич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6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пищевой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пирамиды -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жиросодержащий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но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не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жирный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600" smtClean="0"/>
              <a:t>Н</a:t>
            </a:r>
            <a:r>
              <a:rPr lang="en-US" sz="2600" smtClean="0"/>
              <a:t>а самом верху пирамиды - группа жиросодержащих продуктов, куда входят орехи, животные и растительные масла. Последние - источник полезных для сердца полиненасыщенных жирных кислот</a:t>
            </a:r>
            <a:r>
              <a:rPr lang="en-US" smtClean="0"/>
              <a:t>. </a:t>
            </a:r>
            <a:r>
              <a:rPr lang="en-US" sz="2600" smtClean="0"/>
              <a:t>Включено в эту группу сливочное масло, но его потребление должно быть ограничено.</a:t>
            </a:r>
            <a:endParaRPr lang="ru-RU" sz="2600" smtClean="0"/>
          </a:p>
          <a:p>
            <a:endParaRPr lang="ru-RU" smtClean="0"/>
          </a:p>
        </p:txBody>
      </p:sp>
      <p:pic>
        <p:nvPicPr>
          <p:cNvPr id="2048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786313"/>
            <a:ext cx="3143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786313"/>
            <a:ext cx="32146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4786313"/>
            <a:ext cx="22145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428625"/>
            <a:ext cx="8713788" cy="6240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Правильное питание</a:t>
            </a:r>
            <a:r>
              <a:rPr lang="ru-RU" b="1" dirty="0" smtClean="0"/>
              <a:t> - это сбалансированное питание с поступлением всех необходимых веществ, в том числе холестерина, углеводов и клетчатки, нужного количества витаминов, минеральных веществ и микроэлементов.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u="sng" dirty="0" smtClean="0"/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  <p:pic>
        <p:nvPicPr>
          <p:cNvPr id="4098" name="Picture 2" descr="http://www.livejournal.ru/static/files/travel/themes/zoom/2737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008313"/>
            <a:ext cx="5473700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428625"/>
            <a:ext cx="8713788" cy="62404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/>
              <a:t>Вопросы для родителей: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1.Следует ли заставлять ребёнка есть через силу или отказывать ему в </a:t>
            </a:r>
            <a:br>
              <a:rPr lang="ru-RU" dirty="0" smtClean="0"/>
            </a:br>
            <a:r>
              <a:rPr lang="ru-RU" dirty="0" smtClean="0"/>
              <a:t>приёме пищи перед сном?</a:t>
            </a:r>
            <a:endParaRPr lang="ru-RU" b="1" u="sng" dirty="0" smtClean="0"/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2. Обязательно ли детям в возрасте 6— </a:t>
            </a:r>
            <a:r>
              <a:rPr lang="ru-RU" dirty="0"/>
              <a:t>7</a:t>
            </a:r>
            <a:r>
              <a:rPr lang="ru-RU" dirty="0" smtClean="0"/>
              <a:t> лет есть первые блюда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3. Ваш ребёнок отказывается завтракать, а вы считаете, что утром обязательно надо поесть. Так ли это?</a:t>
            </a: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4. Что лучше: поесть основательно или перекусить?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ebelmira2011.files.wordpress.com/2012/03/st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76250"/>
            <a:ext cx="645953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est158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5445125"/>
            <a:ext cx="50403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428625"/>
            <a:ext cx="8713788" cy="62404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 smtClean="0"/>
              <a:t>Решение родительского собрания.</a:t>
            </a:r>
            <a:endParaRPr lang="ru-RU" sz="2000" smtClean="0"/>
          </a:p>
          <a:p>
            <a:r>
              <a:rPr lang="ru-RU" sz="2000" smtClean="0"/>
              <a:t>Родителям совместно со своим ребёнком выработать наиболее рациональный режим питания и всячески содействовать его выполнению. </a:t>
            </a:r>
          </a:p>
          <a:p>
            <a:r>
              <a:rPr lang="ru-RU" sz="2000" smtClean="0"/>
              <a:t>Витаминизировать питание дошкольников в период инфекционных заболеваний.</a:t>
            </a:r>
          </a:p>
          <a:p>
            <a:r>
              <a:rPr lang="ru-RU" sz="2000" smtClean="0"/>
              <a:t>Воспитывать самопознание у детей, заботу о своём здоровье.</a:t>
            </a:r>
          </a:p>
          <a:p>
            <a:pPr algn="ctr">
              <a:buFont typeface="Arial" charset="0"/>
              <a:buNone/>
            </a:pPr>
            <a:endParaRPr lang="ru-RU" sz="1800" smtClean="0"/>
          </a:p>
        </p:txBody>
      </p:sp>
      <p:pic>
        <p:nvPicPr>
          <p:cNvPr id="4" name="Picture 145" descr="bd1373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860800"/>
            <a:ext cx="3995737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LOW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933825"/>
            <a:ext cx="23050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 flipH="1">
            <a:off x="7164388" y="4365625"/>
            <a:ext cx="1109662" cy="1152525"/>
            <a:chOff x="342" y="3000"/>
            <a:chExt cx="1332" cy="1314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727" y="3740"/>
              <a:ext cx="385" cy="1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954" y="3548"/>
              <a:ext cx="720" cy="326"/>
              <a:chOff x="954" y="3548"/>
              <a:chExt cx="720" cy="326"/>
            </a:xfrm>
          </p:grpSpPr>
          <p:sp>
            <p:nvSpPr>
              <p:cNvPr id="27789" name="Freeform 7"/>
              <p:cNvSpPr>
                <a:spLocks/>
              </p:cNvSpPr>
              <p:nvPr/>
            </p:nvSpPr>
            <p:spPr bwMode="auto">
              <a:xfrm>
                <a:off x="954" y="3548"/>
                <a:ext cx="720" cy="326"/>
              </a:xfrm>
              <a:custGeom>
                <a:avLst/>
                <a:gdLst>
                  <a:gd name="T0" fmla="*/ 0 w 1441"/>
                  <a:gd name="T1" fmla="*/ 1 h 652"/>
                  <a:gd name="T2" fmla="*/ 0 w 1441"/>
                  <a:gd name="T3" fmla="*/ 1 h 652"/>
                  <a:gd name="T4" fmla="*/ 0 w 1441"/>
                  <a:gd name="T5" fmla="*/ 1 h 652"/>
                  <a:gd name="T6" fmla="*/ 0 w 1441"/>
                  <a:gd name="T7" fmla="*/ 1 h 652"/>
                  <a:gd name="T8" fmla="*/ 0 w 1441"/>
                  <a:gd name="T9" fmla="*/ 1 h 652"/>
                  <a:gd name="T10" fmla="*/ 0 w 1441"/>
                  <a:gd name="T11" fmla="*/ 1 h 652"/>
                  <a:gd name="T12" fmla="*/ 0 w 1441"/>
                  <a:gd name="T13" fmla="*/ 1 h 652"/>
                  <a:gd name="T14" fmla="*/ 0 w 1441"/>
                  <a:gd name="T15" fmla="*/ 1 h 652"/>
                  <a:gd name="T16" fmla="*/ 0 w 1441"/>
                  <a:gd name="T17" fmla="*/ 1 h 652"/>
                  <a:gd name="T18" fmla="*/ 0 w 1441"/>
                  <a:gd name="T19" fmla="*/ 1 h 652"/>
                  <a:gd name="T20" fmla="*/ 0 w 1441"/>
                  <a:gd name="T21" fmla="*/ 1 h 652"/>
                  <a:gd name="T22" fmla="*/ 0 w 1441"/>
                  <a:gd name="T23" fmla="*/ 1 h 652"/>
                  <a:gd name="T24" fmla="*/ 0 w 1441"/>
                  <a:gd name="T25" fmla="*/ 1 h 652"/>
                  <a:gd name="T26" fmla="*/ 0 w 1441"/>
                  <a:gd name="T27" fmla="*/ 0 h 652"/>
                  <a:gd name="T28" fmla="*/ 0 w 1441"/>
                  <a:gd name="T29" fmla="*/ 1 h 652"/>
                  <a:gd name="T30" fmla="*/ 0 w 1441"/>
                  <a:gd name="T31" fmla="*/ 1 h 652"/>
                  <a:gd name="T32" fmla="*/ 0 w 1441"/>
                  <a:gd name="T33" fmla="*/ 1 h 652"/>
                  <a:gd name="T34" fmla="*/ 0 w 1441"/>
                  <a:gd name="T35" fmla="*/ 1 h 652"/>
                  <a:gd name="T36" fmla="*/ 0 w 1441"/>
                  <a:gd name="T37" fmla="*/ 1 h 652"/>
                  <a:gd name="T38" fmla="*/ 0 w 1441"/>
                  <a:gd name="T39" fmla="*/ 1 h 652"/>
                  <a:gd name="T40" fmla="*/ 0 w 1441"/>
                  <a:gd name="T41" fmla="*/ 1 h 652"/>
                  <a:gd name="T42" fmla="*/ 0 w 1441"/>
                  <a:gd name="T43" fmla="*/ 1 h 652"/>
                  <a:gd name="T44" fmla="*/ 0 w 1441"/>
                  <a:gd name="T45" fmla="*/ 1 h 652"/>
                  <a:gd name="T46" fmla="*/ 0 w 1441"/>
                  <a:gd name="T47" fmla="*/ 1 h 652"/>
                  <a:gd name="T48" fmla="*/ 0 w 1441"/>
                  <a:gd name="T49" fmla="*/ 1 h 652"/>
                  <a:gd name="T50" fmla="*/ 0 w 1441"/>
                  <a:gd name="T51" fmla="*/ 1 h 652"/>
                  <a:gd name="T52" fmla="*/ 0 w 1441"/>
                  <a:gd name="T53" fmla="*/ 1 h 652"/>
                  <a:gd name="T54" fmla="*/ 0 w 1441"/>
                  <a:gd name="T55" fmla="*/ 1 h 652"/>
                  <a:gd name="T56" fmla="*/ 0 w 1441"/>
                  <a:gd name="T57" fmla="*/ 1 h 652"/>
                  <a:gd name="T58" fmla="*/ 0 w 1441"/>
                  <a:gd name="T59" fmla="*/ 1 h 652"/>
                  <a:gd name="T60" fmla="*/ 0 w 1441"/>
                  <a:gd name="T61" fmla="*/ 1 h 652"/>
                  <a:gd name="T62" fmla="*/ 0 w 1441"/>
                  <a:gd name="T63" fmla="*/ 1 h 652"/>
                  <a:gd name="T64" fmla="*/ 0 w 1441"/>
                  <a:gd name="T65" fmla="*/ 1 h 652"/>
                  <a:gd name="T66" fmla="*/ 0 w 1441"/>
                  <a:gd name="T67" fmla="*/ 1 h 652"/>
                  <a:gd name="T68" fmla="*/ 0 w 1441"/>
                  <a:gd name="T69" fmla="*/ 1 h 652"/>
                  <a:gd name="T70" fmla="*/ 0 w 1441"/>
                  <a:gd name="T71" fmla="*/ 1 h 652"/>
                  <a:gd name="T72" fmla="*/ 0 w 1441"/>
                  <a:gd name="T73" fmla="*/ 1 h 652"/>
                  <a:gd name="T74" fmla="*/ 0 w 1441"/>
                  <a:gd name="T75" fmla="*/ 1 h 652"/>
                  <a:gd name="T76" fmla="*/ 0 w 1441"/>
                  <a:gd name="T77" fmla="*/ 1 h 652"/>
                  <a:gd name="T78" fmla="*/ 0 w 1441"/>
                  <a:gd name="T79" fmla="*/ 1 h 652"/>
                  <a:gd name="T80" fmla="*/ 0 w 1441"/>
                  <a:gd name="T81" fmla="*/ 1 h 652"/>
                  <a:gd name="T82" fmla="*/ 0 w 1441"/>
                  <a:gd name="T83" fmla="*/ 1 h 652"/>
                  <a:gd name="T84" fmla="*/ 0 w 1441"/>
                  <a:gd name="T85" fmla="*/ 1 h 652"/>
                  <a:gd name="T86" fmla="*/ 0 w 1441"/>
                  <a:gd name="T87" fmla="*/ 1 h 652"/>
                  <a:gd name="T88" fmla="*/ 0 w 1441"/>
                  <a:gd name="T89" fmla="*/ 1 h 65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1"/>
                  <a:gd name="T136" fmla="*/ 0 h 652"/>
                  <a:gd name="T137" fmla="*/ 1441 w 1441"/>
                  <a:gd name="T138" fmla="*/ 652 h 65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1" h="652">
                    <a:moveTo>
                      <a:pt x="0" y="652"/>
                    </a:moveTo>
                    <a:lnTo>
                      <a:pt x="46" y="561"/>
                    </a:lnTo>
                    <a:lnTo>
                      <a:pt x="86" y="530"/>
                    </a:lnTo>
                    <a:lnTo>
                      <a:pt x="163" y="434"/>
                    </a:lnTo>
                    <a:lnTo>
                      <a:pt x="739" y="72"/>
                    </a:lnTo>
                    <a:lnTo>
                      <a:pt x="811" y="67"/>
                    </a:lnTo>
                    <a:lnTo>
                      <a:pt x="861" y="40"/>
                    </a:lnTo>
                    <a:lnTo>
                      <a:pt x="879" y="18"/>
                    </a:lnTo>
                    <a:lnTo>
                      <a:pt x="893" y="13"/>
                    </a:lnTo>
                    <a:lnTo>
                      <a:pt x="920" y="27"/>
                    </a:lnTo>
                    <a:lnTo>
                      <a:pt x="974" y="27"/>
                    </a:lnTo>
                    <a:lnTo>
                      <a:pt x="1001" y="18"/>
                    </a:lnTo>
                    <a:lnTo>
                      <a:pt x="1051" y="13"/>
                    </a:lnTo>
                    <a:lnTo>
                      <a:pt x="1092" y="0"/>
                    </a:lnTo>
                    <a:lnTo>
                      <a:pt x="1160" y="45"/>
                    </a:lnTo>
                    <a:lnTo>
                      <a:pt x="1205" y="63"/>
                    </a:lnTo>
                    <a:lnTo>
                      <a:pt x="1228" y="86"/>
                    </a:lnTo>
                    <a:lnTo>
                      <a:pt x="1251" y="126"/>
                    </a:lnTo>
                    <a:lnTo>
                      <a:pt x="1287" y="190"/>
                    </a:lnTo>
                    <a:lnTo>
                      <a:pt x="1350" y="276"/>
                    </a:lnTo>
                    <a:lnTo>
                      <a:pt x="1377" y="294"/>
                    </a:lnTo>
                    <a:lnTo>
                      <a:pt x="1414" y="312"/>
                    </a:lnTo>
                    <a:lnTo>
                      <a:pt x="1441" y="367"/>
                    </a:lnTo>
                    <a:lnTo>
                      <a:pt x="1418" y="357"/>
                    </a:lnTo>
                    <a:lnTo>
                      <a:pt x="1387" y="348"/>
                    </a:lnTo>
                    <a:lnTo>
                      <a:pt x="1355" y="367"/>
                    </a:lnTo>
                    <a:lnTo>
                      <a:pt x="1319" y="407"/>
                    </a:lnTo>
                    <a:lnTo>
                      <a:pt x="1305" y="425"/>
                    </a:lnTo>
                    <a:lnTo>
                      <a:pt x="1260" y="434"/>
                    </a:lnTo>
                    <a:lnTo>
                      <a:pt x="1214" y="466"/>
                    </a:lnTo>
                    <a:lnTo>
                      <a:pt x="1187" y="475"/>
                    </a:lnTo>
                    <a:lnTo>
                      <a:pt x="1142" y="484"/>
                    </a:lnTo>
                    <a:lnTo>
                      <a:pt x="1115" y="480"/>
                    </a:lnTo>
                    <a:lnTo>
                      <a:pt x="1083" y="462"/>
                    </a:lnTo>
                    <a:lnTo>
                      <a:pt x="1069" y="466"/>
                    </a:lnTo>
                    <a:lnTo>
                      <a:pt x="1024" y="511"/>
                    </a:lnTo>
                    <a:lnTo>
                      <a:pt x="997" y="521"/>
                    </a:lnTo>
                    <a:lnTo>
                      <a:pt x="947" y="525"/>
                    </a:lnTo>
                    <a:lnTo>
                      <a:pt x="929" y="507"/>
                    </a:lnTo>
                    <a:lnTo>
                      <a:pt x="888" y="525"/>
                    </a:lnTo>
                    <a:lnTo>
                      <a:pt x="870" y="570"/>
                    </a:lnTo>
                    <a:lnTo>
                      <a:pt x="847" y="575"/>
                    </a:lnTo>
                    <a:lnTo>
                      <a:pt x="798" y="593"/>
                    </a:lnTo>
                    <a:lnTo>
                      <a:pt x="712" y="643"/>
                    </a:lnTo>
                    <a:lnTo>
                      <a:pt x="0" y="652"/>
                    </a:lnTo>
                    <a:close/>
                  </a:path>
                </a:pathLst>
              </a:custGeom>
              <a:solidFill>
                <a:srgbClr val="C00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90" name="Freeform 8"/>
              <p:cNvSpPr>
                <a:spLocks/>
              </p:cNvSpPr>
              <p:nvPr/>
            </p:nvSpPr>
            <p:spPr bwMode="auto">
              <a:xfrm>
                <a:off x="1257" y="3654"/>
                <a:ext cx="172" cy="77"/>
              </a:xfrm>
              <a:custGeom>
                <a:avLst/>
                <a:gdLst>
                  <a:gd name="T0" fmla="*/ 0 w 345"/>
                  <a:gd name="T1" fmla="*/ 0 h 154"/>
                  <a:gd name="T2" fmla="*/ 0 w 345"/>
                  <a:gd name="T3" fmla="*/ 1 h 154"/>
                  <a:gd name="T4" fmla="*/ 0 w 345"/>
                  <a:gd name="T5" fmla="*/ 1 h 154"/>
                  <a:gd name="T6" fmla="*/ 0 w 345"/>
                  <a:gd name="T7" fmla="*/ 1 h 1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5"/>
                  <a:gd name="T13" fmla="*/ 0 h 154"/>
                  <a:gd name="T14" fmla="*/ 345 w 345"/>
                  <a:gd name="T15" fmla="*/ 154 h 1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5" h="154">
                    <a:moveTo>
                      <a:pt x="345" y="0"/>
                    </a:moveTo>
                    <a:lnTo>
                      <a:pt x="218" y="72"/>
                    </a:lnTo>
                    <a:lnTo>
                      <a:pt x="91" y="122"/>
                    </a:lnTo>
                    <a:lnTo>
                      <a:pt x="0" y="154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55" name="Group 9"/>
            <p:cNvGrpSpPr>
              <a:grpSpLocks/>
            </p:cNvGrpSpPr>
            <p:nvPr/>
          </p:nvGrpSpPr>
          <p:grpSpPr bwMode="auto">
            <a:xfrm>
              <a:off x="519" y="3791"/>
              <a:ext cx="435" cy="494"/>
              <a:chOff x="519" y="3791"/>
              <a:chExt cx="435" cy="494"/>
            </a:xfrm>
          </p:grpSpPr>
          <p:sp>
            <p:nvSpPr>
              <p:cNvPr id="27786" name="Freeform 10"/>
              <p:cNvSpPr>
                <a:spLocks/>
              </p:cNvSpPr>
              <p:nvPr/>
            </p:nvSpPr>
            <p:spPr bwMode="auto">
              <a:xfrm>
                <a:off x="519" y="3791"/>
                <a:ext cx="435" cy="494"/>
              </a:xfrm>
              <a:custGeom>
                <a:avLst/>
                <a:gdLst>
                  <a:gd name="T0" fmla="*/ 1 w 870"/>
                  <a:gd name="T1" fmla="*/ 1 h 988"/>
                  <a:gd name="T2" fmla="*/ 1 w 870"/>
                  <a:gd name="T3" fmla="*/ 1 h 988"/>
                  <a:gd name="T4" fmla="*/ 1 w 870"/>
                  <a:gd name="T5" fmla="*/ 1 h 988"/>
                  <a:gd name="T6" fmla="*/ 1 w 870"/>
                  <a:gd name="T7" fmla="*/ 1 h 988"/>
                  <a:gd name="T8" fmla="*/ 1 w 870"/>
                  <a:gd name="T9" fmla="*/ 1 h 988"/>
                  <a:gd name="T10" fmla="*/ 1 w 870"/>
                  <a:gd name="T11" fmla="*/ 1 h 988"/>
                  <a:gd name="T12" fmla="*/ 1 w 870"/>
                  <a:gd name="T13" fmla="*/ 1 h 988"/>
                  <a:gd name="T14" fmla="*/ 1 w 870"/>
                  <a:gd name="T15" fmla="*/ 1 h 988"/>
                  <a:gd name="T16" fmla="*/ 1 w 870"/>
                  <a:gd name="T17" fmla="*/ 1 h 988"/>
                  <a:gd name="T18" fmla="*/ 1 w 870"/>
                  <a:gd name="T19" fmla="*/ 1 h 988"/>
                  <a:gd name="T20" fmla="*/ 1 w 870"/>
                  <a:gd name="T21" fmla="*/ 1 h 988"/>
                  <a:gd name="T22" fmla="*/ 1 w 870"/>
                  <a:gd name="T23" fmla="*/ 1 h 988"/>
                  <a:gd name="T24" fmla="*/ 1 w 870"/>
                  <a:gd name="T25" fmla="*/ 1 h 988"/>
                  <a:gd name="T26" fmla="*/ 1 w 870"/>
                  <a:gd name="T27" fmla="*/ 1 h 988"/>
                  <a:gd name="T28" fmla="*/ 1 w 870"/>
                  <a:gd name="T29" fmla="*/ 1 h 988"/>
                  <a:gd name="T30" fmla="*/ 1 w 870"/>
                  <a:gd name="T31" fmla="*/ 1 h 988"/>
                  <a:gd name="T32" fmla="*/ 1 w 870"/>
                  <a:gd name="T33" fmla="*/ 1 h 988"/>
                  <a:gd name="T34" fmla="*/ 1 w 870"/>
                  <a:gd name="T35" fmla="*/ 1 h 988"/>
                  <a:gd name="T36" fmla="*/ 1 w 870"/>
                  <a:gd name="T37" fmla="*/ 1 h 988"/>
                  <a:gd name="T38" fmla="*/ 1 w 870"/>
                  <a:gd name="T39" fmla="*/ 1 h 988"/>
                  <a:gd name="T40" fmla="*/ 1 w 870"/>
                  <a:gd name="T41" fmla="*/ 1 h 988"/>
                  <a:gd name="T42" fmla="*/ 1 w 870"/>
                  <a:gd name="T43" fmla="*/ 1 h 988"/>
                  <a:gd name="T44" fmla="*/ 1 w 870"/>
                  <a:gd name="T45" fmla="*/ 1 h 988"/>
                  <a:gd name="T46" fmla="*/ 1 w 870"/>
                  <a:gd name="T47" fmla="*/ 1 h 988"/>
                  <a:gd name="T48" fmla="*/ 1 w 870"/>
                  <a:gd name="T49" fmla="*/ 1 h 988"/>
                  <a:gd name="T50" fmla="*/ 1 w 870"/>
                  <a:gd name="T51" fmla="*/ 1 h 988"/>
                  <a:gd name="T52" fmla="*/ 1 w 870"/>
                  <a:gd name="T53" fmla="*/ 1 h 988"/>
                  <a:gd name="T54" fmla="*/ 1 w 870"/>
                  <a:gd name="T55" fmla="*/ 1 h 988"/>
                  <a:gd name="T56" fmla="*/ 1 w 870"/>
                  <a:gd name="T57" fmla="*/ 1 h 988"/>
                  <a:gd name="T58" fmla="*/ 0 w 870"/>
                  <a:gd name="T59" fmla="*/ 1 h 988"/>
                  <a:gd name="T60" fmla="*/ 1 w 870"/>
                  <a:gd name="T61" fmla="*/ 1 h 988"/>
                  <a:gd name="T62" fmla="*/ 1 w 870"/>
                  <a:gd name="T63" fmla="*/ 1 h 988"/>
                  <a:gd name="T64" fmla="*/ 1 w 870"/>
                  <a:gd name="T65" fmla="*/ 1 h 988"/>
                  <a:gd name="T66" fmla="*/ 1 w 870"/>
                  <a:gd name="T67" fmla="*/ 1 h 988"/>
                  <a:gd name="T68" fmla="*/ 1 w 870"/>
                  <a:gd name="T69" fmla="*/ 1 h 988"/>
                  <a:gd name="T70" fmla="*/ 1 w 870"/>
                  <a:gd name="T71" fmla="*/ 1 h 988"/>
                  <a:gd name="T72" fmla="*/ 1 w 870"/>
                  <a:gd name="T73" fmla="*/ 1 h 988"/>
                  <a:gd name="T74" fmla="*/ 1 w 870"/>
                  <a:gd name="T75" fmla="*/ 1 h 988"/>
                  <a:gd name="T76" fmla="*/ 1 w 870"/>
                  <a:gd name="T77" fmla="*/ 1 h 988"/>
                  <a:gd name="T78" fmla="*/ 1 w 870"/>
                  <a:gd name="T79" fmla="*/ 1 h 988"/>
                  <a:gd name="T80" fmla="*/ 1 w 870"/>
                  <a:gd name="T81" fmla="*/ 1 h 988"/>
                  <a:gd name="T82" fmla="*/ 1 w 870"/>
                  <a:gd name="T83" fmla="*/ 1 h 988"/>
                  <a:gd name="T84" fmla="*/ 1 w 870"/>
                  <a:gd name="T85" fmla="*/ 1 h 988"/>
                  <a:gd name="T86" fmla="*/ 1 w 870"/>
                  <a:gd name="T87" fmla="*/ 1 h 988"/>
                  <a:gd name="T88" fmla="*/ 1 w 870"/>
                  <a:gd name="T89" fmla="*/ 1 h 988"/>
                  <a:gd name="T90" fmla="*/ 1 w 870"/>
                  <a:gd name="T91" fmla="*/ 1 h 988"/>
                  <a:gd name="T92" fmla="*/ 1 w 870"/>
                  <a:gd name="T93" fmla="*/ 0 h 988"/>
                  <a:gd name="T94" fmla="*/ 1 w 870"/>
                  <a:gd name="T95" fmla="*/ 1 h 988"/>
                  <a:gd name="T96" fmla="*/ 1 w 870"/>
                  <a:gd name="T97" fmla="*/ 1 h 988"/>
                  <a:gd name="T98" fmla="*/ 1 w 870"/>
                  <a:gd name="T99" fmla="*/ 1 h 988"/>
                  <a:gd name="T100" fmla="*/ 1 w 870"/>
                  <a:gd name="T101" fmla="*/ 1 h 988"/>
                  <a:gd name="T102" fmla="*/ 1 w 870"/>
                  <a:gd name="T103" fmla="*/ 1 h 98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70"/>
                  <a:gd name="T157" fmla="*/ 0 h 988"/>
                  <a:gd name="T158" fmla="*/ 870 w 870"/>
                  <a:gd name="T159" fmla="*/ 988 h 98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70" h="988">
                    <a:moveTo>
                      <a:pt x="626" y="141"/>
                    </a:moveTo>
                    <a:lnTo>
                      <a:pt x="707" y="159"/>
                    </a:lnTo>
                    <a:lnTo>
                      <a:pt x="743" y="182"/>
                    </a:lnTo>
                    <a:lnTo>
                      <a:pt x="775" y="222"/>
                    </a:lnTo>
                    <a:lnTo>
                      <a:pt x="861" y="322"/>
                    </a:lnTo>
                    <a:lnTo>
                      <a:pt x="870" y="345"/>
                    </a:lnTo>
                    <a:lnTo>
                      <a:pt x="870" y="354"/>
                    </a:lnTo>
                    <a:lnTo>
                      <a:pt x="870" y="372"/>
                    </a:lnTo>
                    <a:lnTo>
                      <a:pt x="780" y="481"/>
                    </a:lnTo>
                    <a:lnTo>
                      <a:pt x="748" y="508"/>
                    </a:lnTo>
                    <a:lnTo>
                      <a:pt x="657" y="567"/>
                    </a:lnTo>
                    <a:lnTo>
                      <a:pt x="626" y="603"/>
                    </a:lnTo>
                    <a:lnTo>
                      <a:pt x="585" y="630"/>
                    </a:lnTo>
                    <a:lnTo>
                      <a:pt x="530" y="657"/>
                    </a:lnTo>
                    <a:lnTo>
                      <a:pt x="481" y="680"/>
                    </a:lnTo>
                    <a:lnTo>
                      <a:pt x="444" y="766"/>
                    </a:lnTo>
                    <a:lnTo>
                      <a:pt x="363" y="802"/>
                    </a:lnTo>
                    <a:lnTo>
                      <a:pt x="336" y="866"/>
                    </a:lnTo>
                    <a:lnTo>
                      <a:pt x="195" y="911"/>
                    </a:lnTo>
                    <a:lnTo>
                      <a:pt x="159" y="911"/>
                    </a:lnTo>
                    <a:lnTo>
                      <a:pt x="105" y="979"/>
                    </a:lnTo>
                    <a:lnTo>
                      <a:pt x="96" y="988"/>
                    </a:lnTo>
                    <a:lnTo>
                      <a:pt x="82" y="988"/>
                    </a:lnTo>
                    <a:lnTo>
                      <a:pt x="77" y="983"/>
                    </a:lnTo>
                    <a:lnTo>
                      <a:pt x="73" y="970"/>
                    </a:lnTo>
                    <a:lnTo>
                      <a:pt x="59" y="925"/>
                    </a:lnTo>
                    <a:lnTo>
                      <a:pt x="23" y="893"/>
                    </a:lnTo>
                    <a:lnTo>
                      <a:pt x="19" y="866"/>
                    </a:lnTo>
                    <a:lnTo>
                      <a:pt x="5" y="802"/>
                    </a:lnTo>
                    <a:lnTo>
                      <a:pt x="0" y="694"/>
                    </a:lnTo>
                    <a:lnTo>
                      <a:pt x="10" y="666"/>
                    </a:lnTo>
                    <a:lnTo>
                      <a:pt x="32" y="589"/>
                    </a:lnTo>
                    <a:lnTo>
                      <a:pt x="32" y="571"/>
                    </a:lnTo>
                    <a:lnTo>
                      <a:pt x="50" y="539"/>
                    </a:lnTo>
                    <a:lnTo>
                      <a:pt x="82" y="503"/>
                    </a:lnTo>
                    <a:lnTo>
                      <a:pt x="105" y="458"/>
                    </a:lnTo>
                    <a:lnTo>
                      <a:pt x="123" y="394"/>
                    </a:lnTo>
                    <a:lnTo>
                      <a:pt x="173" y="231"/>
                    </a:lnTo>
                    <a:lnTo>
                      <a:pt x="213" y="123"/>
                    </a:lnTo>
                    <a:lnTo>
                      <a:pt x="227" y="105"/>
                    </a:lnTo>
                    <a:lnTo>
                      <a:pt x="254" y="77"/>
                    </a:lnTo>
                    <a:lnTo>
                      <a:pt x="254" y="50"/>
                    </a:lnTo>
                    <a:lnTo>
                      <a:pt x="268" y="41"/>
                    </a:lnTo>
                    <a:lnTo>
                      <a:pt x="295" y="55"/>
                    </a:lnTo>
                    <a:lnTo>
                      <a:pt x="304" y="55"/>
                    </a:lnTo>
                    <a:lnTo>
                      <a:pt x="313" y="5"/>
                    </a:lnTo>
                    <a:lnTo>
                      <a:pt x="336" y="0"/>
                    </a:lnTo>
                    <a:lnTo>
                      <a:pt x="395" y="14"/>
                    </a:lnTo>
                    <a:lnTo>
                      <a:pt x="453" y="32"/>
                    </a:lnTo>
                    <a:lnTo>
                      <a:pt x="490" y="41"/>
                    </a:lnTo>
                    <a:lnTo>
                      <a:pt x="571" y="73"/>
                    </a:lnTo>
                    <a:lnTo>
                      <a:pt x="626" y="141"/>
                    </a:lnTo>
                    <a:close/>
                  </a:path>
                </a:pathLst>
              </a:custGeom>
              <a:solidFill>
                <a:srgbClr val="C00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7" name="Freeform 11"/>
              <p:cNvSpPr>
                <a:spLocks/>
              </p:cNvSpPr>
              <p:nvPr/>
            </p:nvSpPr>
            <p:spPr bwMode="auto">
              <a:xfrm>
                <a:off x="650" y="3849"/>
                <a:ext cx="236" cy="163"/>
              </a:xfrm>
              <a:custGeom>
                <a:avLst/>
                <a:gdLst>
                  <a:gd name="T0" fmla="*/ 1 w 471"/>
                  <a:gd name="T1" fmla="*/ 1 h 326"/>
                  <a:gd name="T2" fmla="*/ 1 w 471"/>
                  <a:gd name="T3" fmla="*/ 1 h 326"/>
                  <a:gd name="T4" fmla="*/ 1 w 471"/>
                  <a:gd name="T5" fmla="*/ 1 h 326"/>
                  <a:gd name="T6" fmla="*/ 1 w 471"/>
                  <a:gd name="T7" fmla="*/ 1 h 326"/>
                  <a:gd name="T8" fmla="*/ 1 w 471"/>
                  <a:gd name="T9" fmla="*/ 1 h 326"/>
                  <a:gd name="T10" fmla="*/ 1 w 471"/>
                  <a:gd name="T11" fmla="*/ 1 h 326"/>
                  <a:gd name="T12" fmla="*/ 1 w 471"/>
                  <a:gd name="T13" fmla="*/ 1 h 326"/>
                  <a:gd name="T14" fmla="*/ 1 w 471"/>
                  <a:gd name="T15" fmla="*/ 1 h 326"/>
                  <a:gd name="T16" fmla="*/ 1 w 471"/>
                  <a:gd name="T17" fmla="*/ 1 h 326"/>
                  <a:gd name="T18" fmla="*/ 1 w 471"/>
                  <a:gd name="T19" fmla="*/ 1 h 326"/>
                  <a:gd name="T20" fmla="*/ 1 w 471"/>
                  <a:gd name="T21" fmla="*/ 1 h 326"/>
                  <a:gd name="T22" fmla="*/ 1 w 471"/>
                  <a:gd name="T23" fmla="*/ 1 h 326"/>
                  <a:gd name="T24" fmla="*/ 1 w 471"/>
                  <a:gd name="T25" fmla="*/ 1 h 326"/>
                  <a:gd name="T26" fmla="*/ 1 w 471"/>
                  <a:gd name="T27" fmla="*/ 1 h 326"/>
                  <a:gd name="T28" fmla="*/ 1 w 471"/>
                  <a:gd name="T29" fmla="*/ 1 h 326"/>
                  <a:gd name="T30" fmla="*/ 1 w 471"/>
                  <a:gd name="T31" fmla="*/ 1 h 326"/>
                  <a:gd name="T32" fmla="*/ 1 w 471"/>
                  <a:gd name="T33" fmla="*/ 1 h 326"/>
                  <a:gd name="T34" fmla="*/ 1 w 471"/>
                  <a:gd name="T35" fmla="*/ 1 h 326"/>
                  <a:gd name="T36" fmla="*/ 1 w 471"/>
                  <a:gd name="T37" fmla="*/ 1 h 326"/>
                  <a:gd name="T38" fmla="*/ 1 w 471"/>
                  <a:gd name="T39" fmla="*/ 1 h 326"/>
                  <a:gd name="T40" fmla="*/ 1 w 471"/>
                  <a:gd name="T41" fmla="*/ 1 h 326"/>
                  <a:gd name="T42" fmla="*/ 1 w 471"/>
                  <a:gd name="T43" fmla="*/ 1 h 326"/>
                  <a:gd name="T44" fmla="*/ 1 w 471"/>
                  <a:gd name="T45" fmla="*/ 1 h 326"/>
                  <a:gd name="T46" fmla="*/ 1 w 471"/>
                  <a:gd name="T47" fmla="*/ 1 h 326"/>
                  <a:gd name="T48" fmla="*/ 1 w 471"/>
                  <a:gd name="T49" fmla="*/ 1 h 326"/>
                  <a:gd name="T50" fmla="*/ 0 w 471"/>
                  <a:gd name="T51" fmla="*/ 1 h 326"/>
                  <a:gd name="T52" fmla="*/ 0 w 471"/>
                  <a:gd name="T53" fmla="*/ 1 h 326"/>
                  <a:gd name="T54" fmla="*/ 1 w 471"/>
                  <a:gd name="T55" fmla="*/ 1 h 326"/>
                  <a:gd name="T56" fmla="*/ 1 w 471"/>
                  <a:gd name="T57" fmla="*/ 1 h 326"/>
                  <a:gd name="T58" fmla="*/ 1 w 471"/>
                  <a:gd name="T59" fmla="*/ 0 h 326"/>
                  <a:gd name="T60" fmla="*/ 1 w 471"/>
                  <a:gd name="T61" fmla="*/ 1 h 326"/>
                  <a:gd name="T62" fmla="*/ 1 w 471"/>
                  <a:gd name="T63" fmla="*/ 1 h 326"/>
                  <a:gd name="T64" fmla="*/ 1 w 471"/>
                  <a:gd name="T65" fmla="*/ 1 h 3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1"/>
                  <a:gd name="T100" fmla="*/ 0 h 326"/>
                  <a:gd name="T101" fmla="*/ 471 w 471"/>
                  <a:gd name="T102" fmla="*/ 326 h 3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1" h="326">
                    <a:moveTo>
                      <a:pt x="267" y="72"/>
                    </a:moveTo>
                    <a:lnTo>
                      <a:pt x="313" y="104"/>
                    </a:lnTo>
                    <a:lnTo>
                      <a:pt x="354" y="117"/>
                    </a:lnTo>
                    <a:lnTo>
                      <a:pt x="390" y="131"/>
                    </a:lnTo>
                    <a:lnTo>
                      <a:pt x="422" y="154"/>
                    </a:lnTo>
                    <a:lnTo>
                      <a:pt x="458" y="176"/>
                    </a:lnTo>
                    <a:lnTo>
                      <a:pt x="462" y="199"/>
                    </a:lnTo>
                    <a:lnTo>
                      <a:pt x="471" y="235"/>
                    </a:lnTo>
                    <a:lnTo>
                      <a:pt x="471" y="267"/>
                    </a:lnTo>
                    <a:lnTo>
                      <a:pt x="467" y="294"/>
                    </a:lnTo>
                    <a:lnTo>
                      <a:pt x="444" y="312"/>
                    </a:lnTo>
                    <a:lnTo>
                      <a:pt x="394" y="326"/>
                    </a:lnTo>
                    <a:lnTo>
                      <a:pt x="340" y="321"/>
                    </a:lnTo>
                    <a:lnTo>
                      <a:pt x="272" y="312"/>
                    </a:lnTo>
                    <a:lnTo>
                      <a:pt x="190" y="308"/>
                    </a:lnTo>
                    <a:lnTo>
                      <a:pt x="150" y="294"/>
                    </a:lnTo>
                    <a:lnTo>
                      <a:pt x="141" y="281"/>
                    </a:lnTo>
                    <a:lnTo>
                      <a:pt x="127" y="267"/>
                    </a:lnTo>
                    <a:lnTo>
                      <a:pt x="127" y="249"/>
                    </a:lnTo>
                    <a:lnTo>
                      <a:pt x="159" y="203"/>
                    </a:lnTo>
                    <a:lnTo>
                      <a:pt x="123" y="185"/>
                    </a:lnTo>
                    <a:lnTo>
                      <a:pt x="77" y="158"/>
                    </a:lnTo>
                    <a:lnTo>
                      <a:pt x="46" y="158"/>
                    </a:lnTo>
                    <a:lnTo>
                      <a:pt x="27" y="149"/>
                    </a:lnTo>
                    <a:lnTo>
                      <a:pt x="14" y="131"/>
                    </a:lnTo>
                    <a:lnTo>
                      <a:pt x="0" y="90"/>
                    </a:lnTo>
                    <a:lnTo>
                      <a:pt x="0" y="72"/>
                    </a:lnTo>
                    <a:lnTo>
                      <a:pt x="23" y="36"/>
                    </a:lnTo>
                    <a:lnTo>
                      <a:pt x="68" y="9"/>
                    </a:lnTo>
                    <a:lnTo>
                      <a:pt x="127" y="0"/>
                    </a:lnTo>
                    <a:lnTo>
                      <a:pt x="154" y="9"/>
                    </a:lnTo>
                    <a:lnTo>
                      <a:pt x="218" y="36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8" name="Freeform 12"/>
              <p:cNvSpPr>
                <a:spLocks/>
              </p:cNvSpPr>
              <p:nvPr/>
            </p:nvSpPr>
            <p:spPr bwMode="auto">
              <a:xfrm>
                <a:off x="609" y="3919"/>
                <a:ext cx="179" cy="242"/>
              </a:xfrm>
              <a:custGeom>
                <a:avLst/>
                <a:gdLst>
                  <a:gd name="T0" fmla="*/ 1 w 358"/>
                  <a:gd name="T1" fmla="*/ 0 h 485"/>
                  <a:gd name="T2" fmla="*/ 1 w 358"/>
                  <a:gd name="T3" fmla="*/ 0 h 485"/>
                  <a:gd name="T4" fmla="*/ 1 w 358"/>
                  <a:gd name="T5" fmla="*/ 0 h 485"/>
                  <a:gd name="T6" fmla="*/ 1 w 358"/>
                  <a:gd name="T7" fmla="*/ 0 h 485"/>
                  <a:gd name="T8" fmla="*/ 1 w 358"/>
                  <a:gd name="T9" fmla="*/ 0 h 485"/>
                  <a:gd name="T10" fmla="*/ 1 w 358"/>
                  <a:gd name="T11" fmla="*/ 0 h 485"/>
                  <a:gd name="T12" fmla="*/ 1 w 358"/>
                  <a:gd name="T13" fmla="*/ 0 h 485"/>
                  <a:gd name="T14" fmla="*/ 0 w 358"/>
                  <a:gd name="T15" fmla="*/ 0 h 4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8"/>
                  <a:gd name="T25" fmla="*/ 0 h 485"/>
                  <a:gd name="T26" fmla="*/ 358 w 358"/>
                  <a:gd name="T27" fmla="*/ 485 h 4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8" h="485">
                    <a:moveTo>
                      <a:pt x="358" y="0"/>
                    </a:moveTo>
                    <a:lnTo>
                      <a:pt x="276" y="41"/>
                    </a:lnTo>
                    <a:lnTo>
                      <a:pt x="217" y="91"/>
                    </a:lnTo>
                    <a:lnTo>
                      <a:pt x="190" y="127"/>
                    </a:lnTo>
                    <a:lnTo>
                      <a:pt x="163" y="177"/>
                    </a:lnTo>
                    <a:lnTo>
                      <a:pt x="108" y="276"/>
                    </a:lnTo>
                    <a:lnTo>
                      <a:pt x="49" y="381"/>
                    </a:lnTo>
                    <a:lnTo>
                      <a:pt x="0" y="485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56" name="Group 13"/>
            <p:cNvGrpSpPr>
              <a:grpSpLocks/>
            </p:cNvGrpSpPr>
            <p:nvPr/>
          </p:nvGrpSpPr>
          <p:grpSpPr bwMode="auto">
            <a:xfrm>
              <a:off x="732" y="3000"/>
              <a:ext cx="315" cy="868"/>
              <a:chOff x="732" y="3000"/>
              <a:chExt cx="315" cy="868"/>
            </a:xfrm>
          </p:grpSpPr>
          <p:sp>
            <p:nvSpPr>
              <p:cNvPr id="27783" name="Freeform 14"/>
              <p:cNvSpPr>
                <a:spLocks/>
              </p:cNvSpPr>
              <p:nvPr/>
            </p:nvSpPr>
            <p:spPr bwMode="auto">
              <a:xfrm>
                <a:off x="732" y="3000"/>
                <a:ext cx="315" cy="868"/>
              </a:xfrm>
              <a:custGeom>
                <a:avLst/>
                <a:gdLst>
                  <a:gd name="T0" fmla="*/ 1 w 630"/>
                  <a:gd name="T1" fmla="*/ 1 h 1735"/>
                  <a:gd name="T2" fmla="*/ 1 w 630"/>
                  <a:gd name="T3" fmla="*/ 1 h 1735"/>
                  <a:gd name="T4" fmla="*/ 1 w 630"/>
                  <a:gd name="T5" fmla="*/ 1 h 1735"/>
                  <a:gd name="T6" fmla="*/ 1 w 630"/>
                  <a:gd name="T7" fmla="*/ 1 h 1735"/>
                  <a:gd name="T8" fmla="*/ 1 w 630"/>
                  <a:gd name="T9" fmla="*/ 1 h 1735"/>
                  <a:gd name="T10" fmla="*/ 1 w 630"/>
                  <a:gd name="T11" fmla="*/ 1 h 1735"/>
                  <a:gd name="T12" fmla="*/ 1 w 630"/>
                  <a:gd name="T13" fmla="*/ 1 h 1735"/>
                  <a:gd name="T14" fmla="*/ 1 w 630"/>
                  <a:gd name="T15" fmla="*/ 1 h 1735"/>
                  <a:gd name="T16" fmla="*/ 1 w 630"/>
                  <a:gd name="T17" fmla="*/ 1 h 1735"/>
                  <a:gd name="T18" fmla="*/ 1 w 630"/>
                  <a:gd name="T19" fmla="*/ 1 h 1735"/>
                  <a:gd name="T20" fmla="*/ 1 w 630"/>
                  <a:gd name="T21" fmla="*/ 1 h 1735"/>
                  <a:gd name="T22" fmla="*/ 1 w 630"/>
                  <a:gd name="T23" fmla="*/ 1 h 1735"/>
                  <a:gd name="T24" fmla="*/ 1 w 630"/>
                  <a:gd name="T25" fmla="*/ 1 h 1735"/>
                  <a:gd name="T26" fmla="*/ 1 w 630"/>
                  <a:gd name="T27" fmla="*/ 1 h 1735"/>
                  <a:gd name="T28" fmla="*/ 1 w 630"/>
                  <a:gd name="T29" fmla="*/ 1 h 1735"/>
                  <a:gd name="T30" fmla="*/ 0 w 630"/>
                  <a:gd name="T31" fmla="*/ 1 h 1735"/>
                  <a:gd name="T32" fmla="*/ 0 w 630"/>
                  <a:gd name="T33" fmla="*/ 1 h 1735"/>
                  <a:gd name="T34" fmla="*/ 1 w 630"/>
                  <a:gd name="T35" fmla="*/ 1 h 1735"/>
                  <a:gd name="T36" fmla="*/ 1 w 630"/>
                  <a:gd name="T37" fmla="*/ 1 h 1735"/>
                  <a:gd name="T38" fmla="*/ 1 w 630"/>
                  <a:gd name="T39" fmla="*/ 1 h 1735"/>
                  <a:gd name="T40" fmla="*/ 1 w 630"/>
                  <a:gd name="T41" fmla="*/ 1 h 1735"/>
                  <a:gd name="T42" fmla="*/ 1 w 630"/>
                  <a:gd name="T43" fmla="*/ 0 h 1735"/>
                  <a:gd name="T44" fmla="*/ 1 w 630"/>
                  <a:gd name="T45" fmla="*/ 0 h 1735"/>
                  <a:gd name="T46" fmla="*/ 1 w 630"/>
                  <a:gd name="T47" fmla="*/ 1 h 1735"/>
                  <a:gd name="T48" fmla="*/ 1 w 630"/>
                  <a:gd name="T49" fmla="*/ 1 h 1735"/>
                  <a:gd name="T50" fmla="*/ 1 w 630"/>
                  <a:gd name="T51" fmla="*/ 1 h 1735"/>
                  <a:gd name="T52" fmla="*/ 1 w 630"/>
                  <a:gd name="T53" fmla="*/ 1 h 1735"/>
                  <a:gd name="T54" fmla="*/ 1 w 630"/>
                  <a:gd name="T55" fmla="*/ 1 h 1735"/>
                  <a:gd name="T56" fmla="*/ 1 w 630"/>
                  <a:gd name="T57" fmla="*/ 1 h 1735"/>
                  <a:gd name="T58" fmla="*/ 1 w 630"/>
                  <a:gd name="T59" fmla="*/ 1 h 1735"/>
                  <a:gd name="T60" fmla="*/ 1 w 630"/>
                  <a:gd name="T61" fmla="*/ 1 h 1735"/>
                  <a:gd name="T62" fmla="*/ 1 w 630"/>
                  <a:gd name="T63" fmla="*/ 1 h 1735"/>
                  <a:gd name="T64" fmla="*/ 1 w 630"/>
                  <a:gd name="T65" fmla="*/ 1 h 1735"/>
                  <a:gd name="T66" fmla="*/ 1 w 630"/>
                  <a:gd name="T67" fmla="*/ 1 h 1735"/>
                  <a:gd name="T68" fmla="*/ 1 w 630"/>
                  <a:gd name="T69" fmla="*/ 1 h 1735"/>
                  <a:gd name="T70" fmla="*/ 1 w 630"/>
                  <a:gd name="T71" fmla="*/ 1 h 1735"/>
                  <a:gd name="T72" fmla="*/ 1 w 630"/>
                  <a:gd name="T73" fmla="*/ 1 h 1735"/>
                  <a:gd name="T74" fmla="*/ 1 w 630"/>
                  <a:gd name="T75" fmla="*/ 1 h 1735"/>
                  <a:gd name="T76" fmla="*/ 1 w 630"/>
                  <a:gd name="T77" fmla="*/ 1 h 1735"/>
                  <a:gd name="T78" fmla="*/ 1 w 630"/>
                  <a:gd name="T79" fmla="*/ 1 h 1735"/>
                  <a:gd name="T80" fmla="*/ 1 w 630"/>
                  <a:gd name="T81" fmla="*/ 1 h 1735"/>
                  <a:gd name="T82" fmla="*/ 1 w 630"/>
                  <a:gd name="T83" fmla="*/ 1 h 1735"/>
                  <a:gd name="T84" fmla="*/ 1 w 630"/>
                  <a:gd name="T85" fmla="*/ 1 h 1735"/>
                  <a:gd name="T86" fmla="*/ 1 w 630"/>
                  <a:gd name="T87" fmla="*/ 1 h 1735"/>
                  <a:gd name="T88" fmla="*/ 1 w 630"/>
                  <a:gd name="T89" fmla="*/ 1 h 1735"/>
                  <a:gd name="T90" fmla="*/ 1 w 630"/>
                  <a:gd name="T91" fmla="*/ 1 h 1735"/>
                  <a:gd name="T92" fmla="*/ 1 w 630"/>
                  <a:gd name="T93" fmla="*/ 1 h 173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30"/>
                  <a:gd name="T142" fmla="*/ 0 h 1735"/>
                  <a:gd name="T143" fmla="*/ 630 w 630"/>
                  <a:gd name="T144" fmla="*/ 1735 h 173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30" h="1735">
                    <a:moveTo>
                      <a:pt x="77" y="834"/>
                    </a:moveTo>
                    <a:lnTo>
                      <a:pt x="77" y="711"/>
                    </a:lnTo>
                    <a:lnTo>
                      <a:pt x="100" y="675"/>
                    </a:lnTo>
                    <a:lnTo>
                      <a:pt x="104" y="625"/>
                    </a:lnTo>
                    <a:lnTo>
                      <a:pt x="109" y="598"/>
                    </a:lnTo>
                    <a:lnTo>
                      <a:pt x="104" y="562"/>
                    </a:lnTo>
                    <a:lnTo>
                      <a:pt x="73" y="548"/>
                    </a:lnTo>
                    <a:lnTo>
                      <a:pt x="73" y="508"/>
                    </a:lnTo>
                    <a:lnTo>
                      <a:pt x="109" y="476"/>
                    </a:lnTo>
                    <a:lnTo>
                      <a:pt x="109" y="449"/>
                    </a:lnTo>
                    <a:lnTo>
                      <a:pt x="59" y="412"/>
                    </a:lnTo>
                    <a:lnTo>
                      <a:pt x="41" y="376"/>
                    </a:lnTo>
                    <a:lnTo>
                      <a:pt x="37" y="322"/>
                    </a:lnTo>
                    <a:lnTo>
                      <a:pt x="46" y="276"/>
                    </a:lnTo>
                    <a:lnTo>
                      <a:pt x="37" y="249"/>
                    </a:lnTo>
                    <a:lnTo>
                      <a:pt x="0" y="199"/>
                    </a:lnTo>
                    <a:lnTo>
                      <a:pt x="0" y="181"/>
                    </a:lnTo>
                    <a:lnTo>
                      <a:pt x="5" y="154"/>
                    </a:lnTo>
                    <a:lnTo>
                      <a:pt x="14" y="86"/>
                    </a:lnTo>
                    <a:lnTo>
                      <a:pt x="41" y="73"/>
                    </a:lnTo>
                    <a:lnTo>
                      <a:pt x="55" y="50"/>
                    </a:lnTo>
                    <a:lnTo>
                      <a:pt x="123" y="0"/>
                    </a:lnTo>
                    <a:lnTo>
                      <a:pt x="150" y="0"/>
                    </a:lnTo>
                    <a:lnTo>
                      <a:pt x="191" y="14"/>
                    </a:lnTo>
                    <a:lnTo>
                      <a:pt x="249" y="32"/>
                    </a:lnTo>
                    <a:lnTo>
                      <a:pt x="281" y="32"/>
                    </a:lnTo>
                    <a:lnTo>
                      <a:pt x="295" y="32"/>
                    </a:lnTo>
                    <a:lnTo>
                      <a:pt x="322" y="41"/>
                    </a:lnTo>
                    <a:lnTo>
                      <a:pt x="349" y="54"/>
                    </a:lnTo>
                    <a:lnTo>
                      <a:pt x="422" y="109"/>
                    </a:lnTo>
                    <a:lnTo>
                      <a:pt x="431" y="122"/>
                    </a:lnTo>
                    <a:lnTo>
                      <a:pt x="435" y="177"/>
                    </a:lnTo>
                    <a:lnTo>
                      <a:pt x="453" y="190"/>
                    </a:lnTo>
                    <a:lnTo>
                      <a:pt x="476" y="190"/>
                    </a:lnTo>
                    <a:lnTo>
                      <a:pt x="512" y="213"/>
                    </a:lnTo>
                    <a:lnTo>
                      <a:pt x="512" y="272"/>
                    </a:lnTo>
                    <a:lnTo>
                      <a:pt x="526" y="276"/>
                    </a:lnTo>
                    <a:lnTo>
                      <a:pt x="544" y="335"/>
                    </a:lnTo>
                    <a:lnTo>
                      <a:pt x="544" y="462"/>
                    </a:lnTo>
                    <a:lnTo>
                      <a:pt x="589" y="489"/>
                    </a:lnTo>
                    <a:lnTo>
                      <a:pt x="621" y="566"/>
                    </a:lnTo>
                    <a:lnTo>
                      <a:pt x="630" y="675"/>
                    </a:lnTo>
                    <a:lnTo>
                      <a:pt x="476" y="1414"/>
                    </a:lnTo>
                    <a:lnTo>
                      <a:pt x="317" y="1735"/>
                    </a:lnTo>
                    <a:lnTo>
                      <a:pt x="272" y="1704"/>
                    </a:lnTo>
                    <a:lnTo>
                      <a:pt x="326" y="1305"/>
                    </a:lnTo>
                    <a:lnTo>
                      <a:pt x="77" y="834"/>
                    </a:lnTo>
                    <a:close/>
                  </a:path>
                </a:pathLst>
              </a:custGeom>
              <a:solidFill>
                <a:srgbClr val="A000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4" name="Freeform 15"/>
              <p:cNvSpPr>
                <a:spLocks/>
              </p:cNvSpPr>
              <p:nvPr/>
            </p:nvSpPr>
            <p:spPr bwMode="auto">
              <a:xfrm>
                <a:off x="784" y="3065"/>
                <a:ext cx="172" cy="159"/>
              </a:xfrm>
              <a:custGeom>
                <a:avLst/>
                <a:gdLst>
                  <a:gd name="T0" fmla="*/ 0 w 345"/>
                  <a:gd name="T1" fmla="*/ 1 h 317"/>
                  <a:gd name="T2" fmla="*/ 0 w 345"/>
                  <a:gd name="T3" fmla="*/ 1 h 317"/>
                  <a:gd name="T4" fmla="*/ 0 w 345"/>
                  <a:gd name="T5" fmla="*/ 1 h 317"/>
                  <a:gd name="T6" fmla="*/ 0 w 345"/>
                  <a:gd name="T7" fmla="*/ 1 h 317"/>
                  <a:gd name="T8" fmla="*/ 0 w 345"/>
                  <a:gd name="T9" fmla="*/ 1 h 317"/>
                  <a:gd name="T10" fmla="*/ 0 w 345"/>
                  <a:gd name="T11" fmla="*/ 1 h 317"/>
                  <a:gd name="T12" fmla="*/ 0 w 345"/>
                  <a:gd name="T13" fmla="*/ 1 h 317"/>
                  <a:gd name="T14" fmla="*/ 0 w 345"/>
                  <a:gd name="T15" fmla="*/ 1 h 317"/>
                  <a:gd name="T16" fmla="*/ 0 w 345"/>
                  <a:gd name="T17" fmla="*/ 1 h 317"/>
                  <a:gd name="T18" fmla="*/ 0 w 345"/>
                  <a:gd name="T19" fmla="*/ 1 h 317"/>
                  <a:gd name="T20" fmla="*/ 0 w 345"/>
                  <a:gd name="T21" fmla="*/ 1 h 317"/>
                  <a:gd name="T22" fmla="*/ 0 w 345"/>
                  <a:gd name="T23" fmla="*/ 0 h 317"/>
                  <a:gd name="T24" fmla="*/ 0 w 345"/>
                  <a:gd name="T25" fmla="*/ 0 h 317"/>
                  <a:gd name="T26" fmla="*/ 0 w 345"/>
                  <a:gd name="T27" fmla="*/ 1 h 317"/>
                  <a:gd name="T28" fmla="*/ 0 w 345"/>
                  <a:gd name="T29" fmla="*/ 1 h 317"/>
                  <a:gd name="T30" fmla="*/ 0 w 345"/>
                  <a:gd name="T31" fmla="*/ 1 h 317"/>
                  <a:gd name="T32" fmla="*/ 0 w 345"/>
                  <a:gd name="T33" fmla="*/ 1 h 317"/>
                  <a:gd name="T34" fmla="*/ 0 w 345"/>
                  <a:gd name="T35" fmla="*/ 1 h 317"/>
                  <a:gd name="T36" fmla="*/ 0 w 345"/>
                  <a:gd name="T37" fmla="*/ 1 h 317"/>
                  <a:gd name="T38" fmla="*/ 0 w 345"/>
                  <a:gd name="T39" fmla="*/ 1 h 317"/>
                  <a:gd name="T40" fmla="*/ 0 w 345"/>
                  <a:gd name="T41" fmla="*/ 1 h 317"/>
                  <a:gd name="T42" fmla="*/ 0 w 345"/>
                  <a:gd name="T43" fmla="*/ 1 h 317"/>
                  <a:gd name="T44" fmla="*/ 0 w 345"/>
                  <a:gd name="T45" fmla="*/ 1 h 317"/>
                  <a:gd name="T46" fmla="*/ 0 w 345"/>
                  <a:gd name="T47" fmla="*/ 1 h 317"/>
                  <a:gd name="T48" fmla="*/ 0 w 345"/>
                  <a:gd name="T49" fmla="*/ 1 h 317"/>
                  <a:gd name="T50" fmla="*/ 0 w 345"/>
                  <a:gd name="T51" fmla="*/ 1 h 317"/>
                  <a:gd name="T52" fmla="*/ 0 w 345"/>
                  <a:gd name="T53" fmla="*/ 1 h 317"/>
                  <a:gd name="T54" fmla="*/ 0 w 345"/>
                  <a:gd name="T55" fmla="*/ 1 h 317"/>
                  <a:gd name="T56" fmla="*/ 0 w 345"/>
                  <a:gd name="T57" fmla="*/ 1 h 317"/>
                  <a:gd name="T58" fmla="*/ 0 w 345"/>
                  <a:gd name="T59" fmla="*/ 1 h 317"/>
                  <a:gd name="T60" fmla="*/ 0 w 345"/>
                  <a:gd name="T61" fmla="*/ 1 h 317"/>
                  <a:gd name="T62" fmla="*/ 0 w 345"/>
                  <a:gd name="T63" fmla="*/ 1 h 317"/>
                  <a:gd name="T64" fmla="*/ 0 w 345"/>
                  <a:gd name="T65" fmla="*/ 1 h 317"/>
                  <a:gd name="T66" fmla="*/ 0 w 345"/>
                  <a:gd name="T67" fmla="*/ 1 h 317"/>
                  <a:gd name="T68" fmla="*/ 0 w 345"/>
                  <a:gd name="T69" fmla="*/ 1 h 317"/>
                  <a:gd name="T70" fmla="*/ 0 w 345"/>
                  <a:gd name="T71" fmla="*/ 1 h 317"/>
                  <a:gd name="T72" fmla="*/ 0 w 345"/>
                  <a:gd name="T73" fmla="*/ 1 h 3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5"/>
                  <a:gd name="T112" fmla="*/ 0 h 317"/>
                  <a:gd name="T113" fmla="*/ 345 w 345"/>
                  <a:gd name="T114" fmla="*/ 317 h 3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5" h="317">
                    <a:moveTo>
                      <a:pt x="222" y="267"/>
                    </a:moveTo>
                    <a:lnTo>
                      <a:pt x="241" y="281"/>
                    </a:lnTo>
                    <a:lnTo>
                      <a:pt x="268" y="299"/>
                    </a:lnTo>
                    <a:lnTo>
                      <a:pt x="304" y="294"/>
                    </a:lnTo>
                    <a:lnTo>
                      <a:pt x="340" y="276"/>
                    </a:lnTo>
                    <a:lnTo>
                      <a:pt x="345" y="249"/>
                    </a:lnTo>
                    <a:lnTo>
                      <a:pt x="345" y="208"/>
                    </a:lnTo>
                    <a:lnTo>
                      <a:pt x="322" y="149"/>
                    </a:lnTo>
                    <a:lnTo>
                      <a:pt x="295" y="91"/>
                    </a:lnTo>
                    <a:lnTo>
                      <a:pt x="245" y="27"/>
                    </a:lnTo>
                    <a:lnTo>
                      <a:pt x="222" y="9"/>
                    </a:lnTo>
                    <a:lnTo>
                      <a:pt x="173" y="0"/>
                    </a:lnTo>
                    <a:lnTo>
                      <a:pt x="155" y="0"/>
                    </a:lnTo>
                    <a:lnTo>
                      <a:pt x="136" y="9"/>
                    </a:lnTo>
                    <a:lnTo>
                      <a:pt x="132" y="18"/>
                    </a:lnTo>
                    <a:lnTo>
                      <a:pt x="114" y="32"/>
                    </a:lnTo>
                    <a:lnTo>
                      <a:pt x="78" y="32"/>
                    </a:lnTo>
                    <a:lnTo>
                      <a:pt x="37" y="23"/>
                    </a:lnTo>
                    <a:lnTo>
                      <a:pt x="28" y="23"/>
                    </a:lnTo>
                    <a:lnTo>
                      <a:pt x="19" y="27"/>
                    </a:lnTo>
                    <a:lnTo>
                      <a:pt x="0" y="41"/>
                    </a:lnTo>
                    <a:lnTo>
                      <a:pt x="0" y="54"/>
                    </a:lnTo>
                    <a:lnTo>
                      <a:pt x="0" y="82"/>
                    </a:lnTo>
                    <a:lnTo>
                      <a:pt x="10" y="95"/>
                    </a:lnTo>
                    <a:lnTo>
                      <a:pt x="19" y="109"/>
                    </a:lnTo>
                    <a:lnTo>
                      <a:pt x="32" y="145"/>
                    </a:lnTo>
                    <a:lnTo>
                      <a:pt x="32" y="177"/>
                    </a:lnTo>
                    <a:lnTo>
                      <a:pt x="41" y="204"/>
                    </a:lnTo>
                    <a:lnTo>
                      <a:pt x="46" y="231"/>
                    </a:lnTo>
                    <a:lnTo>
                      <a:pt x="55" y="254"/>
                    </a:lnTo>
                    <a:lnTo>
                      <a:pt x="68" y="272"/>
                    </a:lnTo>
                    <a:lnTo>
                      <a:pt x="91" y="304"/>
                    </a:lnTo>
                    <a:lnTo>
                      <a:pt x="109" y="304"/>
                    </a:lnTo>
                    <a:lnTo>
                      <a:pt x="127" y="317"/>
                    </a:lnTo>
                    <a:lnTo>
                      <a:pt x="159" y="313"/>
                    </a:lnTo>
                    <a:lnTo>
                      <a:pt x="159" y="308"/>
                    </a:lnTo>
                    <a:lnTo>
                      <a:pt x="222" y="267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5" name="Freeform 16"/>
              <p:cNvSpPr>
                <a:spLocks/>
              </p:cNvSpPr>
              <p:nvPr/>
            </p:nvSpPr>
            <p:spPr bwMode="auto">
              <a:xfrm>
                <a:off x="845" y="3094"/>
                <a:ext cx="72" cy="431"/>
              </a:xfrm>
              <a:custGeom>
                <a:avLst/>
                <a:gdLst>
                  <a:gd name="T0" fmla="*/ 0 w 145"/>
                  <a:gd name="T1" fmla="*/ 0 h 861"/>
                  <a:gd name="T2" fmla="*/ 0 w 145"/>
                  <a:gd name="T3" fmla="*/ 1 h 861"/>
                  <a:gd name="T4" fmla="*/ 0 w 145"/>
                  <a:gd name="T5" fmla="*/ 1 h 861"/>
                  <a:gd name="T6" fmla="*/ 0 w 145"/>
                  <a:gd name="T7" fmla="*/ 1 h 861"/>
                  <a:gd name="T8" fmla="*/ 0 w 145"/>
                  <a:gd name="T9" fmla="*/ 1 h 861"/>
                  <a:gd name="T10" fmla="*/ 0 w 145"/>
                  <a:gd name="T11" fmla="*/ 1 h 861"/>
                  <a:gd name="T12" fmla="*/ 0 w 145"/>
                  <a:gd name="T13" fmla="*/ 1 h 861"/>
                  <a:gd name="T14" fmla="*/ 0 w 145"/>
                  <a:gd name="T15" fmla="*/ 1 h 861"/>
                  <a:gd name="T16" fmla="*/ 0 w 145"/>
                  <a:gd name="T17" fmla="*/ 1 h 861"/>
                  <a:gd name="T18" fmla="*/ 0 w 145"/>
                  <a:gd name="T19" fmla="*/ 1 h 861"/>
                  <a:gd name="T20" fmla="*/ 0 w 145"/>
                  <a:gd name="T21" fmla="*/ 1 h 8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5"/>
                  <a:gd name="T34" fmla="*/ 0 h 861"/>
                  <a:gd name="T35" fmla="*/ 145 w 145"/>
                  <a:gd name="T36" fmla="*/ 861 h 8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5" h="861">
                    <a:moveTo>
                      <a:pt x="0" y="0"/>
                    </a:moveTo>
                    <a:lnTo>
                      <a:pt x="54" y="136"/>
                    </a:lnTo>
                    <a:lnTo>
                      <a:pt x="77" y="217"/>
                    </a:lnTo>
                    <a:lnTo>
                      <a:pt x="99" y="281"/>
                    </a:lnTo>
                    <a:lnTo>
                      <a:pt x="136" y="408"/>
                    </a:lnTo>
                    <a:lnTo>
                      <a:pt x="140" y="471"/>
                    </a:lnTo>
                    <a:lnTo>
                      <a:pt x="145" y="525"/>
                    </a:lnTo>
                    <a:lnTo>
                      <a:pt x="140" y="612"/>
                    </a:lnTo>
                    <a:lnTo>
                      <a:pt x="131" y="716"/>
                    </a:lnTo>
                    <a:lnTo>
                      <a:pt x="127" y="824"/>
                    </a:lnTo>
                    <a:lnTo>
                      <a:pt x="127" y="861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57" name="Group 17"/>
            <p:cNvGrpSpPr>
              <a:grpSpLocks/>
            </p:cNvGrpSpPr>
            <p:nvPr/>
          </p:nvGrpSpPr>
          <p:grpSpPr bwMode="auto">
            <a:xfrm>
              <a:off x="342" y="3288"/>
              <a:ext cx="569" cy="575"/>
              <a:chOff x="342" y="3288"/>
              <a:chExt cx="569" cy="575"/>
            </a:xfrm>
          </p:grpSpPr>
          <p:sp>
            <p:nvSpPr>
              <p:cNvPr id="27781" name="Freeform 18"/>
              <p:cNvSpPr>
                <a:spLocks/>
              </p:cNvSpPr>
              <p:nvPr/>
            </p:nvSpPr>
            <p:spPr bwMode="auto">
              <a:xfrm>
                <a:off x="342" y="3288"/>
                <a:ext cx="569" cy="575"/>
              </a:xfrm>
              <a:custGeom>
                <a:avLst/>
                <a:gdLst>
                  <a:gd name="T0" fmla="*/ 1 w 1137"/>
                  <a:gd name="T1" fmla="*/ 0 h 1151"/>
                  <a:gd name="T2" fmla="*/ 1 w 1137"/>
                  <a:gd name="T3" fmla="*/ 0 h 1151"/>
                  <a:gd name="T4" fmla="*/ 1 w 1137"/>
                  <a:gd name="T5" fmla="*/ 0 h 1151"/>
                  <a:gd name="T6" fmla="*/ 1 w 1137"/>
                  <a:gd name="T7" fmla="*/ 0 h 1151"/>
                  <a:gd name="T8" fmla="*/ 1 w 1137"/>
                  <a:gd name="T9" fmla="*/ 0 h 1151"/>
                  <a:gd name="T10" fmla="*/ 1 w 1137"/>
                  <a:gd name="T11" fmla="*/ 0 h 1151"/>
                  <a:gd name="T12" fmla="*/ 1 w 1137"/>
                  <a:gd name="T13" fmla="*/ 0 h 1151"/>
                  <a:gd name="T14" fmla="*/ 1 w 1137"/>
                  <a:gd name="T15" fmla="*/ 0 h 1151"/>
                  <a:gd name="T16" fmla="*/ 1 w 1137"/>
                  <a:gd name="T17" fmla="*/ 0 h 1151"/>
                  <a:gd name="T18" fmla="*/ 1 w 1137"/>
                  <a:gd name="T19" fmla="*/ 0 h 1151"/>
                  <a:gd name="T20" fmla="*/ 1 w 1137"/>
                  <a:gd name="T21" fmla="*/ 0 h 1151"/>
                  <a:gd name="T22" fmla="*/ 1 w 1137"/>
                  <a:gd name="T23" fmla="*/ 0 h 1151"/>
                  <a:gd name="T24" fmla="*/ 1 w 1137"/>
                  <a:gd name="T25" fmla="*/ 0 h 1151"/>
                  <a:gd name="T26" fmla="*/ 1 w 1137"/>
                  <a:gd name="T27" fmla="*/ 0 h 1151"/>
                  <a:gd name="T28" fmla="*/ 1 w 1137"/>
                  <a:gd name="T29" fmla="*/ 0 h 1151"/>
                  <a:gd name="T30" fmla="*/ 1 w 1137"/>
                  <a:gd name="T31" fmla="*/ 0 h 1151"/>
                  <a:gd name="T32" fmla="*/ 1 w 1137"/>
                  <a:gd name="T33" fmla="*/ 0 h 1151"/>
                  <a:gd name="T34" fmla="*/ 1 w 1137"/>
                  <a:gd name="T35" fmla="*/ 0 h 1151"/>
                  <a:gd name="T36" fmla="*/ 1 w 1137"/>
                  <a:gd name="T37" fmla="*/ 0 h 1151"/>
                  <a:gd name="T38" fmla="*/ 1 w 1137"/>
                  <a:gd name="T39" fmla="*/ 0 h 1151"/>
                  <a:gd name="T40" fmla="*/ 1 w 1137"/>
                  <a:gd name="T41" fmla="*/ 0 h 1151"/>
                  <a:gd name="T42" fmla="*/ 1 w 1137"/>
                  <a:gd name="T43" fmla="*/ 0 h 1151"/>
                  <a:gd name="T44" fmla="*/ 1 w 1137"/>
                  <a:gd name="T45" fmla="*/ 0 h 1151"/>
                  <a:gd name="T46" fmla="*/ 1 w 1137"/>
                  <a:gd name="T47" fmla="*/ 0 h 1151"/>
                  <a:gd name="T48" fmla="*/ 1 w 1137"/>
                  <a:gd name="T49" fmla="*/ 0 h 1151"/>
                  <a:gd name="T50" fmla="*/ 0 w 1137"/>
                  <a:gd name="T51" fmla="*/ 0 h 1151"/>
                  <a:gd name="T52" fmla="*/ 0 w 1137"/>
                  <a:gd name="T53" fmla="*/ 0 h 1151"/>
                  <a:gd name="T54" fmla="*/ 0 w 1137"/>
                  <a:gd name="T55" fmla="*/ 0 h 1151"/>
                  <a:gd name="T56" fmla="*/ 1 w 1137"/>
                  <a:gd name="T57" fmla="*/ 0 h 1151"/>
                  <a:gd name="T58" fmla="*/ 1 w 1137"/>
                  <a:gd name="T59" fmla="*/ 0 h 1151"/>
                  <a:gd name="T60" fmla="*/ 1 w 1137"/>
                  <a:gd name="T61" fmla="*/ 0 h 1151"/>
                  <a:gd name="T62" fmla="*/ 1 w 1137"/>
                  <a:gd name="T63" fmla="*/ 0 h 1151"/>
                  <a:gd name="T64" fmla="*/ 1 w 1137"/>
                  <a:gd name="T65" fmla="*/ 0 h 1151"/>
                  <a:gd name="T66" fmla="*/ 1 w 1137"/>
                  <a:gd name="T67" fmla="*/ 0 h 1151"/>
                  <a:gd name="T68" fmla="*/ 1 w 1137"/>
                  <a:gd name="T69" fmla="*/ 0 h 1151"/>
                  <a:gd name="T70" fmla="*/ 1 w 1137"/>
                  <a:gd name="T71" fmla="*/ 0 h 1151"/>
                  <a:gd name="T72" fmla="*/ 1 w 1137"/>
                  <a:gd name="T73" fmla="*/ 0 h 1151"/>
                  <a:gd name="T74" fmla="*/ 1 w 1137"/>
                  <a:gd name="T75" fmla="*/ 0 h 1151"/>
                  <a:gd name="T76" fmla="*/ 1 w 1137"/>
                  <a:gd name="T77" fmla="*/ 0 h 1151"/>
                  <a:gd name="T78" fmla="*/ 1 w 1137"/>
                  <a:gd name="T79" fmla="*/ 0 h 1151"/>
                  <a:gd name="T80" fmla="*/ 1 w 1137"/>
                  <a:gd name="T81" fmla="*/ 0 h 1151"/>
                  <a:gd name="T82" fmla="*/ 1 w 1137"/>
                  <a:gd name="T83" fmla="*/ 0 h 1151"/>
                  <a:gd name="T84" fmla="*/ 1 w 1137"/>
                  <a:gd name="T85" fmla="*/ 0 h 1151"/>
                  <a:gd name="T86" fmla="*/ 1 w 1137"/>
                  <a:gd name="T87" fmla="*/ 0 h 1151"/>
                  <a:gd name="T88" fmla="*/ 1 w 1137"/>
                  <a:gd name="T89" fmla="*/ 0 h 1151"/>
                  <a:gd name="T90" fmla="*/ 1 w 1137"/>
                  <a:gd name="T91" fmla="*/ 0 h 1151"/>
                  <a:gd name="T92" fmla="*/ 1 w 1137"/>
                  <a:gd name="T93" fmla="*/ 0 h 1151"/>
                  <a:gd name="T94" fmla="*/ 1 w 1137"/>
                  <a:gd name="T95" fmla="*/ 0 h 1151"/>
                  <a:gd name="T96" fmla="*/ 1 w 1137"/>
                  <a:gd name="T97" fmla="*/ 0 h 1151"/>
                  <a:gd name="T98" fmla="*/ 1 w 1137"/>
                  <a:gd name="T99" fmla="*/ 0 h 1151"/>
                  <a:gd name="T100" fmla="*/ 1 w 1137"/>
                  <a:gd name="T101" fmla="*/ 0 h 1151"/>
                  <a:gd name="T102" fmla="*/ 1 w 1137"/>
                  <a:gd name="T103" fmla="*/ 0 h 1151"/>
                  <a:gd name="T104" fmla="*/ 1 w 1137"/>
                  <a:gd name="T105" fmla="*/ 0 h 1151"/>
                  <a:gd name="T106" fmla="*/ 1 w 1137"/>
                  <a:gd name="T107" fmla="*/ 0 h 115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37"/>
                  <a:gd name="T163" fmla="*/ 0 h 1151"/>
                  <a:gd name="T164" fmla="*/ 1137 w 1137"/>
                  <a:gd name="T165" fmla="*/ 1151 h 115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37" h="1151">
                    <a:moveTo>
                      <a:pt x="1074" y="1151"/>
                    </a:moveTo>
                    <a:lnTo>
                      <a:pt x="1028" y="1120"/>
                    </a:lnTo>
                    <a:lnTo>
                      <a:pt x="1028" y="1083"/>
                    </a:lnTo>
                    <a:lnTo>
                      <a:pt x="956" y="1088"/>
                    </a:lnTo>
                    <a:lnTo>
                      <a:pt x="707" y="1002"/>
                    </a:lnTo>
                    <a:lnTo>
                      <a:pt x="684" y="970"/>
                    </a:lnTo>
                    <a:lnTo>
                      <a:pt x="630" y="925"/>
                    </a:lnTo>
                    <a:lnTo>
                      <a:pt x="580" y="879"/>
                    </a:lnTo>
                    <a:lnTo>
                      <a:pt x="521" y="848"/>
                    </a:lnTo>
                    <a:lnTo>
                      <a:pt x="507" y="839"/>
                    </a:lnTo>
                    <a:lnTo>
                      <a:pt x="471" y="789"/>
                    </a:lnTo>
                    <a:lnTo>
                      <a:pt x="430" y="703"/>
                    </a:lnTo>
                    <a:lnTo>
                      <a:pt x="340" y="612"/>
                    </a:lnTo>
                    <a:lnTo>
                      <a:pt x="304" y="567"/>
                    </a:lnTo>
                    <a:lnTo>
                      <a:pt x="290" y="526"/>
                    </a:lnTo>
                    <a:lnTo>
                      <a:pt x="267" y="472"/>
                    </a:lnTo>
                    <a:lnTo>
                      <a:pt x="263" y="413"/>
                    </a:lnTo>
                    <a:lnTo>
                      <a:pt x="245" y="358"/>
                    </a:lnTo>
                    <a:lnTo>
                      <a:pt x="231" y="340"/>
                    </a:lnTo>
                    <a:lnTo>
                      <a:pt x="195" y="313"/>
                    </a:lnTo>
                    <a:lnTo>
                      <a:pt x="172" y="290"/>
                    </a:lnTo>
                    <a:lnTo>
                      <a:pt x="145" y="259"/>
                    </a:lnTo>
                    <a:lnTo>
                      <a:pt x="109" y="204"/>
                    </a:lnTo>
                    <a:lnTo>
                      <a:pt x="82" y="173"/>
                    </a:lnTo>
                    <a:lnTo>
                      <a:pt x="27" y="136"/>
                    </a:lnTo>
                    <a:lnTo>
                      <a:pt x="0" y="118"/>
                    </a:lnTo>
                    <a:lnTo>
                      <a:pt x="0" y="73"/>
                    </a:lnTo>
                    <a:lnTo>
                      <a:pt x="0" y="46"/>
                    </a:lnTo>
                    <a:lnTo>
                      <a:pt x="14" y="28"/>
                    </a:lnTo>
                    <a:lnTo>
                      <a:pt x="27" y="10"/>
                    </a:lnTo>
                    <a:lnTo>
                      <a:pt x="68" y="10"/>
                    </a:lnTo>
                    <a:lnTo>
                      <a:pt x="168" y="0"/>
                    </a:lnTo>
                    <a:lnTo>
                      <a:pt x="254" y="10"/>
                    </a:lnTo>
                    <a:lnTo>
                      <a:pt x="331" y="14"/>
                    </a:lnTo>
                    <a:lnTo>
                      <a:pt x="417" y="0"/>
                    </a:lnTo>
                    <a:lnTo>
                      <a:pt x="494" y="41"/>
                    </a:lnTo>
                    <a:lnTo>
                      <a:pt x="603" y="68"/>
                    </a:lnTo>
                    <a:lnTo>
                      <a:pt x="648" y="78"/>
                    </a:lnTo>
                    <a:lnTo>
                      <a:pt x="698" y="105"/>
                    </a:lnTo>
                    <a:lnTo>
                      <a:pt x="725" y="114"/>
                    </a:lnTo>
                    <a:lnTo>
                      <a:pt x="766" y="145"/>
                    </a:lnTo>
                    <a:lnTo>
                      <a:pt x="775" y="209"/>
                    </a:lnTo>
                    <a:lnTo>
                      <a:pt x="843" y="236"/>
                    </a:lnTo>
                    <a:lnTo>
                      <a:pt x="874" y="254"/>
                    </a:lnTo>
                    <a:lnTo>
                      <a:pt x="1024" y="372"/>
                    </a:lnTo>
                    <a:lnTo>
                      <a:pt x="1078" y="476"/>
                    </a:lnTo>
                    <a:lnTo>
                      <a:pt x="1119" y="639"/>
                    </a:lnTo>
                    <a:lnTo>
                      <a:pt x="1124" y="725"/>
                    </a:lnTo>
                    <a:lnTo>
                      <a:pt x="1137" y="744"/>
                    </a:lnTo>
                    <a:lnTo>
                      <a:pt x="1133" y="866"/>
                    </a:lnTo>
                    <a:lnTo>
                      <a:pt x="1119" y="916"/>
                    </a:lnTo>
                    <a:lnTo>
                      <a:pt x="1119" y="1033"/>
                    </a:lnTo>
                    <a:lnTo>
                      <a:pt x="1101" y="1083"/>
                    </a:lnTo>
                    <a:lnTo>
                      <a:pt x="1074" y="1151"/>
                    </a:lnTo>
                    <a:close/>
                  </a:path>
                </a:pathLst>
              </a:custGeom>
              <a:solidFill>
                <a:srgbClr val="E0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2" name="Freeform 19"/>
              <p:cNvSpPr>
                <a:spLocks/>
              </p:cNvSpPr>
              <p:nvPr/>
            </p:nvSpPr>
            <p:spPr bwMode="auto">
              <a:xfrm>
                <a:off x="462" y="3332"/>
                <a:ext cx="292" cy="320"/>
              </a:xfrm>
              <a:custGeom>
                <a:avLst/>
                <a:gdLst>
                  <a:gd name="T0" fmla="*/ 0 w 585"/>
                  <a:gd name="T1" fmla="*/ 0 h 638"/>
                  <a:gd name="T2" fmla="*/ 0 w 585"/>
                  <a:gd name="T3" fmla="*/ 1 h 638"/>
                  <a:gd name="T4" fmla="*/ 0 w 585"/>
                  <a:gd name="T5" fmla="*/ 1 h 638"/>
                  <a:gd name="T6" fmla="*/ 0 w 585"/>
                  <a:gd name="T7" fmla="*/ 1 h 638"/>
                  <a:gd name="T8" fmla="*/ 0 w 585"/>
                  <a:gd name="T9" fmla="*/ 1 h 638"/>
                  <a:gd name="T10" fmla="*/ 0 w 585"/>
                  <a:gd name="T11" fmla="*/ 1 h 638"/>
                  <a:gd name="T12" fmla="*/ 0 w 585"/>
                  <a:gd name="T13" fmla="*/ 1 h 638"/>
                  <a:gd name="T14" fmla="*/ 0 w 585"/>
                  <a:gd name="T15" fmla="*/ 1 h 638"/>
                  <a:gd name="T16" fmla="*/ 0 w 585"/>
                  <a:gd name="T17" fmla="*/ 1 h 638"/>
                  <a:gd name="T18" fmla="*/ 0 w 585"/>
                  <a:gd name="T19" fmla="*/ 1 h 6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5"/>
                  <a:gd name="T31" fmla="*/ 0 h 638"/>
                  <a:gd name="T32" fmla="*/ 585 w 585"/>
                  <a:gd name="T33" fmla="*/ 638 h 6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5" h="638">
                    <a:moveTo>
                      <a:pt x="0" y="0"/>
                    </a:moveTo>
                    <a:lnTo>
                      <a:pt x="113" y="68"/>
                    </a:lnTo>
                    <a:lnTo>
                      <a:pt x="200" y="122"/>
                    </a:lnTo>
                    <a:lnTo>
                      <a:pt x="272" y="176"/>
                    </a:lnTo>
                    <a:lnTo>
                      <a:pt x="331" y="222"/>
                    </a:lnTo>
                    <a:lnTo>
                      <a:pt x="376" y="262"/>
                    </a:lnTo>
                    <a:lnTo>
                      <a:pt x="458" y="358"/>
                    </a:lnTo>
                    <a:lnTo>
                      <a:pt x="494" y="421"/>
                    </a:lnTo>
                    <a:lnTo>
                      <a:pt x="548" y="525"/>
                    </a:lnTo>
                    <a:lnTo>
                      <a:pt x="585" y="638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58" name="Group 20"/>
            <p:cNvGrpSpPr>
              <a:grpSpLocks/>
            </p:cNvGrpSpPr>
            <p:nvPr/>
          </p:nvGrpSpPr>
          <p:grpSpPr bwMode="auto">
            <a:xfrm>
              <a:off x="949" y="3136"/>
              <a:ext cx="519" cy="627"/>
              <a:chOff x="949" y="3136"/>
              <a:chExt cx="519" cy="627"/>
            </a:xfrm>
          </p:grpSpPr>
          <p:sp>
            <p:nvSpPr>
              <p:cNvPr id="27778" name="Freeform 21"/>
              <p:cNvSpPr>
                <a:spLocks/>
              </p:cNvSpPr>
              <p:nvPr/>
            </p:nvSpPr>
            <p:spPr bwMode="auto">
              <a:xfrm>
                <a:off x="949" y="3136"/>
                <a:ext cx="519" cy="627"/>
              </a:xfrm>
              <a:custGeom>
                <a:avLst/>
                <a:gdLst>
                  <a:gd name="T0" fmla="*/ 1 w 1038"/>
                  <a:gd name="T1" fmla="*/ 0 h 1255"/>
                  <a:gd name="T2" fmla="*/ 1 w 1038"/>
                  <a:gd name="T3" fmla="*/ 0 h 1255"/>
                  <a:gd name="T4" fmla="*/ 1 w 1038"/>
                  <a:gd name="T5" fmla="*/ 0 h 1255"/>
                  <a:gd name="T6" fmla="*/ 1 w 1038"/>
                  <a:gd name="T7" fmla="*/ 0 h 1255"/>
                  <a:gd name="T8" fmla="*/ 1 w 1038"/>
                  <a:gd name="T9" fmla="*/ 0 h 1255"/>
                  <a:gd name="T10" fmla="*/ 1 w 1038"/>
                  <a:gd name="T11" fmla="*/ 0 h 1255"/>
                  <a:gd name="T12" fmla="*/ 1 w 1038"/>
                  <a:gd name="T13" fmla="*/ 0 h 1255"/>
                  <a:gd name="T14" fmla="*/ 1 w 1038"/>
                  <a:gd name="T15" fmla="*/ 0 h 1255"/>
                  <a:gd name="T16" fmla="*/ 1 w 1038"/>
                  <a:gd name="T17" fmla="*/ 0 h 1255"/>
                  <a:gd name="T18" fmla="*/ 1 w 1038"/>
                  <a:gd name="T19" fmla="*/ 0 h 1255"/>
                  <a:gd name="T20" fmla="*/ 1 w 1038"/>
                  <a:gd name="T21" fmla="*/ 0 h 1255"/>
                  <a:gd name="T22" fmla="*/ 1 w 1038"/>
                  <a:gd name="T23" fmla="*/ 0 h 1255"/>
                  <a:gd name="T24" fmla="*/ 1 w 1038"/>
                  <a:gd name="T25" fmla="*/ 0 h 1255"/>
                  <a:gd name="T26" fmla="*/ 1 w 1038"/>
                  <a:gd name="T27" fmla="*/ 0 h 1255"/>
                  <a:gd name="T28" fmla="*/ 1 w 1038"/>
                  <a:gd name="T29" fmla="*/ 0 h 1255"/>
                  <a:gd name="T30" fmla="*/ 1 w 1038"/>
                  <a:gd name="T31" fmla="*/ 0 h 1255"/>
                  <a:gd name="T32" fmla="*/ 1 w 1038"/>
                  <a:gd name="T33" fmla="*/ 0 h 1255"/>
                  <a:gd name="T34" fmla="*/ 1 w 1038"/>
                  <a:gd name="T35" fmla="*/ 0 h 1255"/>
                  <a:gd name="T36" fmla="*/ 1 w 1038"/>
                  <a:gd name="T37" fmla="*/ 0 h 1255"/>
                  <a:gd name="T38" fmla="*/ 1 w 1038"/>
                  <a:gd name="T39" fmla="*/ 0 h 1255"/>
                  <a:gd name="T40" fmla="*/ 1 w 1038"/>
                  <a:gd name="T41" fmla="*/ 0 h 1255"/>
                  <a:gd name="T42" fmla="*/ 1 w 1038"/>
                  <a:gd name="T43" fmla="*/ 0 h 1255"/>
                  <a:gd name="T44" fmla="*/ 1 w 1038"/>
                  <a:gd name="T45" fmla="*/ 0 h 1255"/>
                  <a:gd name="T46" fmla="*/ 1 w 1038"/>
                  <a:gd name="T47" fmla="*/ 0 h 1255"/>
                  <a:gd name="T48" fmla="*/ 1 w 1038"/>
                  <a:gd name="T49" fmla="*/ 0 h 1255"/>
                  <a:gd name="T50" fmla="*/ 1 w 1038"/>
                  <a:gd name="T51" fmla="*/ 0 h 1255"/>
                  <a:gd name="T52" fmla="*/ 1 w 1038"/>
                  <a:gd name="T53" fmla="*/ 0 h 1255"/>
                  <a:gd name="T54" fmla="*/ 1 w 1038"/>
                  <a:gd name="T55" fmla="*/ 0 h 1255"/>
                  <a:gd name="T56" fmla="*/ 1 w 1038"/>
                  <a:gd name="T57" fmla="*/ 0 h 1255"/>
                  <a:gd name="T58" fmla="*/ 1 w 1038"/>
                  <a:gd name="T59" fmla="*/ 0 h 1255"/>
                  <a:gd name="T60" fmla="*/ 1 w 1038"/>
                  <a:gd name="T61" fmla="*/ 0 h 1255"/>
                  <a:gd name="T62" fmla="*/ 1 w 1038"/>
                  <a:gd name="T63" fmla="*/ 0 h 1255"/>
                  <a:gd name="T64" fmla="*/ 1 w 1038"/>
                  <a:gd name="T65" fmla="*/ 0 h 1255"/>
                  <a:gd name="T66" fmla="*/ 1 w 1038"/>
                  <a:gd name="T67" fmla="*/ 0 h 1255"/>
                  <a:gd name="T68" fmla="*/ 1 w 1038"/>
                  <a:gd name="T69" fmla="*/ 0 h 1255"/>
                  <a:gd name="T70" fmla="*/ 1 w 1038"/>
                  <a:gd name="T71" fmla="*/ 0 h 1255"/>
                  <a:gd name="T72" fmla="*/ 1 w 1038"/>
                  <a:gd name="T73" fmla="*/ 0 h 1255"/>
                  <a:gd name="T74" fmla="*/ 1 w 1038"/>
                  <a:gd name="T75" fmla="*/ 0 h 1255"/>
                  <a:gd name="T76" fmla="*/ 1 w 1038"/>
                  <a:gd name="T77" fmla="*/ 0 h 1255"/>
                  <a:gd name="T78" fmla="*/ 1 w 1038"/>
                  <a:gd name="T79" fmla="*/ 0 h 1255"/>
                  <a:gd name="T80" fmla="*/ 1 w 1038"/>
                  <a:gd name="T81" fmla="*/ 0 h 1255"/>
                  <a:gd name="T82" fmla="*/ 1 w 1038"/>
                  <a:gd name="T83" fmla="*/ 0 h 1255"/>
                  <a:gd name="T84" fmla="*/ 0 w 1038"/>
                  <a:gd name="T85" fmla="*/ 0 h 1255"/>
                  <a:gd name="T86" fmla="*/ 1 w 1038"/>
                  <a:gd name="T87" fmla="*/ 0 h 12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38"/>
                  <a:gd name="T133" fmla="*/ 0 h 1255"/>
                  <a:gd name="T134" fmla="*/ 1038 w 1038"/>
                  <a:gd name="T135" fmla="*/ 1255 h 125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38" h="1255">
                    <a:moveTo>
                      <a:pt x="127" y="1250"/>
                    </a:moveTo>
                    <a:lnTo>
                      <a:pt x="168" y="1255"/>
                    </a:lnTo>
                    <a:lnTo>
                      <a:pt x="349" y="1223"/>
                    </a:lnTo>
                    <a:lnTo>
                      <a:pt x="385" y="1232"/>
                    </a:lnTo>
                    <a:lnTo>
                      <a:pt x="431" y="1223"/>
                    </a:lnTo>
                    <a:lnTo>
                      <a:pt x="471" y="1205"/>
                    </a:lnTo>
                    <a:lnTo>
                      <a:pt x="503" y="1178"/>
                    </a:lnTo>
                    <a:lnTo>
                      <a:pt x="603" y="1124"/>
                    </a:lnTo>
                    <a:lnTo>
                      <a:pt x="621" y="1096"/>
                    </a:lnTo>
                    <a:lnTo>
                      <a:pt x="716" y="988"/>
                    </a:lnTo>
                    <a:lnTo>
                      <a:pt x="770" y="815"/>
                    </a:lnTo>
                    <a:lnTo>
                      <a:pt x="770" y="770"/>
                    </a:lnTo>
                    <a:lnTo>
                      <a:pt x="770" y="729"/>
                    </a:lnTo>
                    <a:lnTo>
                      <a:pt x="788" y="666"/>
                    </a:lnTo>
                    <a:lnTo>
                      <a:pt x="788" y="643"/>
                    </a:lnTo>
                    <a:lnTo>
                      <a:pt x="788" y="593"/>
                    </a:lnTo>
                    <a:lnTo>
                      <a:pt x="866" y="394"/>
                    </a:lnTo>
                    <a:lnTo>
                      <a:pt x="970" y="240"/>
                    </a:lnTo>
                    <a:lnTo>
                      <a:pt x="974" y="217"/>
                    </a:lnTo>
                    <a:lnTo>
                      <a:pt x="1024" y="168"/>
                    </a:lnTo>
                    <a:lnTo>
                      <a:pt x="1038" y="149"/>
                    </a:lnTo>
                    <a:lnTo>
                      <a:pt x="1038" y="136"/>
                    </a:lnTo>
                    <a:lnTo>
                      <a:pt x="1033" y="122"/>
                    </a:lnTo>
                    <a:lnTo>
                      <a:pt x="1020" y="122"/>
                    </a:lnTo>
                    <a:lnTo>
                      <a:pt x="997" y="122"/>
                    </a:lnTo>
                    <a:lnTo>
                      <a:pt x="933" y="63"/>
                    </a:lnTo>
                    <a:lnTo>
                      <a:pt x="906" y="50"/>
                    </a:lnTo>
                    <a:lnTo>
                      <a:pt x="843" y="18"/>
                    </a:lnTo>
                    <a:lnTo>
                      <a:pt x="752" y="0"/>
                    </a:lnTo>
                    <a:lnTo>
                      <a:pt x="689" y="4"/>
                    </a:lnTo>
                    <a:lnTo>
                      <a:pt x="639" y="27"/>
                    </a:lnTo>
                    <a:lnTo>
                      <a:pt x="585" y="59"/>
                    </a:lnTo>
                    <a:lnTo>
                      <a:pt x="517" y="91"/>
                    </a:lnTo>
                    <a:lnTo>
                      <a:pt x="467" y="127"/>
                    </a:lnTo>
                    <a:lnTo>
                      <a:pt x="340" y="236"/>
                    </a:lnTo>
                    <a:lnTo>
                      <a:pt x="258" y="303"/>
                    </a:lnTo>
                    <a:lnTo>
                      <a:pt x="168" y="390"/>
                    </a:lnTo>
                    <a:lnTo>
                      <a:pt x="118" y="448"/>
                    </a:lnTo>
                    <a:lnTo>
                      <a:pt x="82" y="525"/>
                    </a:lnTo>
                    <a:lnTo>
                      <a:pt x="23" y="752"/>
                    </a:lnTo>
                    <a:lnTo>
                      <a:pt x="32" y="811"/>
                    </a:lnTo>
                    <a:lnTo>
                      <a:pt x="18" y="933"/>
                    </a:lnTo>
                    <a:lnTo>
                      <a:pt x="0" y="1228"/>
                    </a:lnTo>
                    <a:lnTo>
                      <a:pt x="127" y="1250"/>
                    </a:lnTo>
                    <a:close/>
                  </a:path>
                </a:pathLst>
              </a:custGeom>
              <a:solidFill>
                <a:srgbClr val="E00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79" name="Freeform 22"/>
              <p:cNvSpPr>
                <a:spLocks/>
              </p:cNvSpPr>
              <p:nvPr/>
            </p:nvSpPr>
            <p:spPr bwMode="auto">
              <a:xfrm>
                <a:off x="1259" y="3167"/>
                <a:ext cx="150" cy="97"/>
              </a:xfrm>
              <a:custGeom>
                <a:avLst/>
                <a:gdLst>
                  <a:gd name="T0" fmla="*/ 1 w 299"/>
                  <a:gd name="T1" fmla="*/ 0 h 195"/>
                  <a:gd name="T2" fmla="*/ 1 w 299"/>
                  <a:gd name="T3" fmla="*/ 0 h 195"/>
                  <a:gd name="T4" fmla="*/ 1 w 299"/>
                  <a:gd name="T5" fmla="*/ 0 h 195"/>
                  <a:gd name="T6" fmla="*/ 1 w 299"/>
                  <a:gd name="T7" fmla="*/ 0 h 195"/>
                  <a:gd name="T8" fmla="*/ 1 w 299"/>
                  <a:gd name="T9" fmla="*/ 0 h 195"/>
                  <a:gd name="T10" fmla="*/ 1 w 299"/>
                  <a:gd name="T11" fmla="*/ 0 h 195"/>
                  <a:gd name="T12" fmla="*/ 1 w 299"/>
                  <a:gd name="T13" fmla="*/ 0 h 195"/>
                  <a:gd name="T14" fmla="*/ 1 w 299"/>
                  <a:gd name="T15" fmla="*/ 0 h 195"/>
                  <a:gd name="T16" fmla="*/ 1 w 299"/>
                  <a:gd name="T17" fmla="*/ 0 h 195"/>
                  <a:gd name="T18" fmla="*/ 1 w 299"/>
                  <a:gd name="T19" fmla="*/ 0 h 195"/>
                  <a:gd name="T20" fmla="*/ 1 w 299"/>
                  <a:gd name="T21" fmla="*/ 0 h 195"/>
                  <a:gd name="T22" fmla="*/ 1 w 299"/>
                  <a:gd name="T23" fmla="*/ 0 h 195"/>
                  <a:gd name="T24" fmla="*/ 1 w 299"/>
                  <a:gd name="T25" fmla="*/ 0 h 195"/>
                  <a:gd name="T26" fmla="*/ 1 w 299"/>
                  <a:gd name="T27" fmla="*/ 0 h 195"/>
                  <a:gd name="T28" fmla="*/ 0 w 299"/>
                  <a:gd name="T29" fmla="*/ 0 h 195"/>
                  <a:gd name="T30" fmla="*/ 0 w 299"/>
                  <a:gd name="T31" fmla="*/ 0 h 195"/>
                  <a:gd name="T32" fmla="*/ 0 w 299"/>
                  <a:gd name="T33" fmla="*/ 0 h 195"/>
                  <a:gd name="T34" fmla="*/ 0 w 299"/>
                  <a:gd name="T35" fmla="*/ 0 h 195"/>
                  <a:gd name="T36" fmla="*/ 1 w 299"/>
                  <a:gd name="T37" fmla="*/ 0 h 195"/>
                  <a:gd name="T38" fmla="*/ 1 w 299"/>
                  <a:gd name="T39" fmla="*/ 0 h 195"/>
                  <a:gd name="T40" fmla="*/ 1 w 299"/>
                  <a:gd name="T41" fmla="*/ 0 h 195"/>
                  <a:gd name="T42" fmla="*/ 1 w 299"/>
                  <a:gd name="T43" fmla="*/ 0 h 195"/>
                  <a:gd name="T44" fmla="*/ 1 w 299"/>
                  <a:gd name="T45" fmla="*/ 0 h 1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99"/>
                  <a:gd name="T70" fmla="*/ 0 h 195"/>
                  <a:gd name="T71" fmla="*/ 299 w 299"/>
                  <a:gd name="T72" fmla="*/ 195 h 19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99" h="195">
                    <a:moveTo>
                      <a:pt x="167" y="32"/>
                    </a:moveTo>
                    <a:lnTo>
                      <a:pt x="245" y="27"/>
                    </a:lnTo>
                    <a:lnTo>
                      <a:pt x="281" y="41"/>
                    </a:lnTo>
                    <a:lnTo>
                      <a:pt x="290" y="63"/>
                    </a:lnTo>
                    <a:lnTo>
                      <a:pt x="299" y="86"/>
                    </a:lnTo>
                    <a:lnTo>
                      <a:pt x="294" y="122"/>
                    </a:lnTo>
                    <a:lnTo>
                      <a:pt x="272" y="154"/>
                    </a:lnTo>
                    <a:lnTo>
                      <a:pt x="258" y="172"/>
                    </a:lnTo>
                    <a:lnTo>
                      <a:pt x="235" y="181"/>
                    </a:lnTo>
                    <a:lnTo>
                      <a:pt x="177" y="190"/>
                    </a:lnTo>
                    <a:lnTo>
                      <a:pt x="104" y="195"/>
                    </a:lnTo>
                    <a:lnTo>
                      <a:pt x="72" y="195"/>
                    </a:lnTo>
                    <a:lnTo>
                      <a:pt x="36" y="195"/>
                    </a:lnTo>
                    <a:lnTo>
                      <a:pt x="9" y="140"/>
                    </a:lnTo>
                    <a:lnTo>
                      <a:pt x="0" y="100"/>
                    </a:lnTo>
                    <a:lnTo>
                      <a:pt x="0" y="59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18" y="13"/>
                    </a:lnTo>
                    <a:lnTo>
                      <a:pt x="50" y="4"/>
                    </a:lnTo>
                    <a:lnTo>
                      <a:pt x="72" y="0"/>
                    </a:lnTo>
                    <a:lnTo>
                      <a:pt x="113" y="4"/>
                    </a:lnTo>
                    <a:lnTo>
                      <a:pt x="167" y="32"/>
                    </a:lnTo>
                    <a:close/>
                  </a:path>
                </a:pathLst>
              </a:cu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80" name="Freeform 23"/>
              <p:cNvSpPr>
                <a:spLocks/>
              </p:cNvSpPr>
              <p:nvPr/>
            </p:nvSpPr>
            <p:spPr bwMode="auto">
              <a:xfrm>
                <a:off x="1135" y="3192"/>
                <a:ext cx="201" cy="331"/>
              </a:xfrm>
              <a:custGeom>
                <a:avLst/>
                <a:gdLst>
                  <a:gd name="T0" fmla="*/ 0 w 403"/>
                  <a:gd name="T1" fmla="*/ 0 h 661"/>
                  <a:gd name="T2" fmla="*/ 0 w 403"/>
                  <a:gd name="T3" fmla="*/ 1 h 661"/>
                  <a:gd name="T4" fmla="*/ 0 w 403"/>
                  <a:gd name="T5" fmla="*/ 1 h 661"/>
                  <a:gd name="T6" fmla="*/ 0 w 403"/>
                  <a:gd name="T7" fmla="*/ 1 h 661"/>
                  <a:gd name="T8" fmla="*/ 0 w 403"/>
                  <a:gd name="T9" fmla="*/ 1 h 661"/>
                  <a:gd name="T10" fmla="*/ 0 w 403"/>
                  <a:gd name="T11" fmla="*/ 1 h 661"/>
                  <a:gd name="T12" fmla="*/ 0 w 403"/>
                  <a:gd name="T13" fmla="*/ 1 h 6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61"/>
                  <a:gd name="T23" fmla="*/ 403 w 403"/>
                  <a:gd name="T24" fmla="*/ 661 h 6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61">
                    <a:moveTo>
                      <a:pt x="403" y="0"/>
                    </a:moveTo>
                    <a:lnTo>
                      <a:pt x="272" y="167"/>
                    </a:lnTo>
                    <a:lnTo>
                      <a:pt x="149" y="317"/>
                    </a:lnTo>
                    <a:lnTo>
                      <a:pt x="108" y="380"/>
                    </a:lnTo>
                    <a:lnTo>
                      <a:pt x="72" y="453"/>
                    </a:lnTo>
                    <a:lnTo>
                      <a:pt x="50" y="525"/>
                    </a:lnTo>
                    <a:lnTo>
                      <a:pt x="0" y="661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59" name="Group 24"/>
            <p:cNvGrpSpPr>
              <a:grpSpLocks/>
            </p:cNvGrpSpPr>
            <p:nvPr/>
          </p:nvGrpSpPr>
          <p:grpSpPr bwMode="auto">
            <a:xfrm>
              <a:off x="868" y="3435"/>
              <a:ext cx="334" cy="453"/>
              <a:chOff x="868" y="3435"/>
              <a:chExt cx="334" cy="453"/>
            </a:xfrm>
          </p:grpSpPr>
          <p:sp>
            <p:nvSpPr>
              <p:cNvPr id="27770" name="Freeform 25"/>
              <p:cNvSpPr>
                <a:spLocks/>
              </p:cNvSpPr>
              <p:nvPr/>
            </p:nvSpPr>
            <p:spPr bwMode="auto">
              <a:xfrm>
                <a:off x="890" y="3591"/>
                <a:ext cx="288" cy="277"/>
              </a:xfrm>
              <a:custGeom>
                <a:avLst/>
                <a:gdLst>
                  <a:gd name="T0" fmla="*/ 1 w 576"/>
                  <a:gd name="T1" fmla="*/ 1 h 552"/>
                  <a:gd name="T2" fmla="*/ 1 w 576"/>
                  <a:gd name="T3" fmla="*/ 1 h 552"/>
                  <a:gd name="T4" fmla="*/ 1 w 576"/>
                  <a:gd name="T5" fmla="*/ 1 h 552"/>
                  <a:gd name="T6" fmla="*/ 1 w 576"/>
                  <a:gd name="T7" fmla="*/ 1 h 552"/>
                  <a:gd name="T8" fmla="*/ 1 w 576"/>
                  <a:gd name="T9" fmla="*/ 1 h 552"/>
                  <a:gd name="T10" fmla="*/ 1 w 576"/>
                  <a:gd name="T11" fmla="*/ 1 h 552"/>
                  <a:gd name="T12" fmla="*/ 1 w 576"/>
                  <a:gd name="T13" fmla="*/ 1 h 552"/>
                  <a:gd name="T14" fmla="*/ 1 w 576"/>
                  <a:gd name="T15" fmla="*/ 1 h 552"/>
                  <a:gd name="T16" fmla="*/ 1 w 576"/>
                  <a:gd name="T17" fmla="*/ 1 h 552"/>
                  <a:gd name="T18" fmla="*/ 0 w 576"/>
                  <a:gd name="T19" fmla="*/ 1 h 552"/>
                  <a:gd name="T20" fmla="*/ 1 w 576"/>
                  <a:gd name="T21" fmla="*/ 1 h 552"/>
                  <a:gd name="T22" fmla="*/ 1 w 576"/>
                  <a:gd name="T23" fmla="*/ 1 h 552"/>
                  <a:gd name="T24" fmla="*/ 1 w 576"/>
                  <a:gd name="T25" fmla="*/ 1 h 552"/>
                  <a:gd name="T26" fmla="*/ 1 w 576"/>
                  <a:gd name="T27" fmla="*/ 1 h 552"/>
                  <a:gd name="T28" fmla="*/ 1 w 576"/>
                  <a:gd name="T29" fmla="*/ 1 h 552"/>
                  <a:gd name="T30" fmla="*/ 1 w 576"/>
                  <a:gd name="T31" fmla="*/ 0 h 552"/>
                  <a:gd name="T32" fmla="*/ 1 w 576"/>
                  <a:gd name="T33" fmla="*/ 1 h 5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6"/>
                  <a:gd name="T52" fmla="*/ 0 h 552"/>
                  <a:gd name="T53" fmla="*/ 576 w 576"/>
                  <a:gd name="T54" fmla="*/ 552 h 5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6" h="552">
                    <a:moveTo>
                      <a:pt x="576" y="27"/>
                    </a:moveTo>
                    <a:lnTo>
                      <a:pt x="444" y="108"/>
                    </a:lnTo>
                    <a:lnTo>
                      <a:pt x="381" y="172"/>
                    </a:lnTo>
                    <a:lnTo>
                      <a:pt x="290" y="262"/>
                    </a:lnTo>
                    <a:lnTo>
                      <a:pt x="218" y="358"/>
                    </a:lnTo>
                    <a:lnTo>
                      <a:pt x="164" y="430"/>
                    </a:lnTo>
                    <a:lnTo>
                      <a:pt x="118" y="480"/>
                    </a:lnTo>
                    <a:lnTo>
                      <a:pt x="68" y="516"/>
                    </a:lnTo>
                    <a:lnTo>
                      <a:pt x="46" y="552"/>
                    </a:lnTo>
                    <a:lnTo>
                      <a:pt x="0" y="548"/>
                    </a:lnTo>
                    <a:lnTo>
                      <a:pt x="154" y="339"/>
                    </a:lnTo>
                    <a:lnTo>
                      <a:pt x="241" y="244"/>
                    </a:lnTo>
                    <a:lnTo>
                      <a:pt x="336" y="145"/>
                    </a:lnTo>
                    <a:lnTo>
                      <a:pt x="390" y="99"/>
                    </a:lnTo>
                    <a:lnTo>
                      <a:pt x="453" y="45"/>
                    </a:lnTo>
                    <a:lnTo>
                      <a:pt x="526" y="0"/>
                    </a:lnTo>
                    <a:lnTo>
                      <a:pt x="576" y="27"/>
                    </a:lnTo>
                    <a:close/>
                  </a:path>
                </a:pathLst>
              </a:custGeom>
              <a:solidFill>
                <a:srgbClr val="404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71" name="Freeform 26"/>
              <p:cNvSpPr>
                <a:spLocks/>
              </p:cNvSpPr>
              <p:nvPr/>
            </p:nvSpPr>
            <p:spPr bwMode="auto">
              <a:xfrm>
                <a:off x="913" y="3566"/>
                <a:ext cx="52" cy="218"/>
              </a:xfrm>
              <a:custGeom>
                <a:avLst/>
                <a:gdLst>
                  <a:gd name="T0" fmla="*/ 1 w 104"/>
                  <a:gd name="T1" fmla="*/ 0 h 435"/>
                  <a:gd name="T2" fmla="*/ 1 w 104"/>
                  <a:gd name="T3" fmla="*/ 1 h 435"/>
                  <a:gd name="T4" fmla="*/ 1 w 104"/>
                  <a:gd name="T5" fmla="*/ 1 h 435"/>
                  <a:gd name="T6" fmla="*/ 1 w 104"/>
                  <a:gd name="T7" fmla="*/ 1 h 435"/>
                  <a:gd name="T8" fmla="*/ 1 w 104"/>
                  <a:gd name="T9" fmla="*/ 1 h 435"/>
                  <a:gd name="T10" fmla="*/ 0 w 104"/>
                  <a:gd name="T11" fmla="*/ 1 h 435"/>
                  <a:gd name="T12" fmla="*/ 1 w 104"/>
                  <a:gd name="T13" fmla="*/ 0 h 4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435"/>
                  <a:gd name="T23" fmla="*/ 104 w 104"/>
                  <a:gd name="T24" fmla="*/ 435 h 4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435">
                    <a:moveTo>
                      <a:pt x="45" y="0"/>
                    </a:moveTo>
                    <a:lnTo>
                      <a:pt x="99" y="99"/>
                    </a:lnTo>
                    <a:lnTo>
                      <a:pt x="104" y="340"/>
                    </a:lnTo>
                    <a:lnTo>
                      <a:pt x="59" y="435"/>
                    </a:lnTo>
                    <a:lnTo>
                      <a:pt x="63" y="118"/>
                    </a:lnTo>
                    <a:lnTo>
                      <a:pt x="0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404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72" name="Freeform 27"/>
              <p:cNvSpPr>
                <a:spLocks/>
              </p:cNvSpPr>
              <p:nvPr/>
            </p:nvSpPr>
            <p:spPr bwMode="auto">
              <a:xfrm>
                <a:off x="908" y="3489"/>
                <a:ext cx="98" cy="342"/>
              </a:xfrm>
              <a:custGeom>
                <a:avLst/>
                <a:gdLst>
                  <a:gd name="T0" fmla="*/ 1 w 194"/>
                  <a:gd name="T1" fmla="*/ 1 h 684"/>
                  <a:gd name="T2" fmla="*/ 1 w 194"/>
                  <a:gd name="T3" fmla="*/ 1 h 684"/>
                  <a:gd name="T4" fmla="*/ 1 w 194"/>
                  <a:gd name="T5" fmla="*/ 1 h 684"/>
                  <a:gd name="T6" fmla="*/ 1 w 194"/>
                  <a:gd name="T7" fmla="*/ 1 h 684"/>
                  <a:gd name="T8" fmla="*/ 0 w 194"/>
                  <a:gd name="T9" fmla="*/ 1 h 684"/>
                  <a:gd name="T10" fmla="*/ 1 w 194"/>
                  <a:gd name="T11" fmla="*/ 1 h 684"/>
                  <a:gd name="T12" fmla="*/ 1 w 194"/>
                  <a:gd name="T13" fmla="*/ 1 h 684"/>
                  <a:gd name="T14" fmla="*/ 1 w 194"/>
                  <a:gd name="T15" fmla="*/ 1 h 684"/>
                  <a:gd name="T16" fmla="*/ 1 w 194"/>
                  <a:gd name="T17" fmla="*/ 1 h 684"/>
                  <a:gd name="T18" fmla="*/ 1 w 194"/>
                  <a:gd name="T19" fmla="*/ 1 h 684"/>
                  <a:gd name="T20" fmla="*/ 1 w 194"/>
                  <a:gd name="T21" fmla="*/ 0 h 684"/>
                  <a:gd name="T22" fmla="*/ 1 w 194"/>
                  <a:gd name="T23" fmla="*/ 1 h 6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4"/>
                  <a:gd name="T37" fmla="*/ 0 h 684"/>
                  <a:gd name="T38" fmla="*/ 194 w 194"/>
                  <a:gd name="T39" fmla="*/ 684 h 6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4" h="684">
                    <a:moveTo>
                      <a:pt x="194" y="18"/>
                    </a:moveTo>
                    <a:lnTo>
                      <a:pt x="167" y="267"/>
                    </a:lnTo>
                    <a:lnTo>
                      <a:pt x="145" y="448"/>
                    </a:lnTo>
                    <a:lnTo>
                      <a:pt x="4" y="684"/>
                    </a:lnTo>
                    <a:lnTo>
                      <a:pt x="0" y="611"/>
                    </a:lnTo>
                    <a:lnTo>
                      <a:pt x="45" y="543"/>
                    </a:lnTo>
                    <a:lnTo>
                      <a:pt x="40" y="471"/>
                    </a:lnTo>
                    <a:lnTo>
                      <a:pt x="72" y="444"/>
                    </a:lnTo>
                    <a:lnTo>
                      <a:pt x="99" y="371"/>
                    </a:lnTo>
                    <a:lnTo>
                      <a:pt x="122" y="163"/>
                    </a:lnTo>
                    <a:lnTo>
                      <a:pt x="140" y="0"/>
                    </a:lnTo>
                    <a:lnTo>
                      <a:pt x="194" y="18"/>
                    </a:lnTo>
                    <a:close/>
                  </a:path>
                </a:pathLst>
              </a:custGeom>
              <a:solidFill>
                <a:srgbClr val="606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73" name="Freeform 28"/>
              <p:cNvSpPr>
                <a:spLocks/>
              </p:cNvSpPr>
              <p:nvPr/>
            </p:nvSpPr>
            <p:spPr bwMode="auto">
              <a:xfrm>
                <a:off x="868" y="3517"/>
                <a:ext cx="231" cy="371"/>
              </a:xfrm>
              <a:custGeom>
                <a:avLst/>
                <a:gdLst>
                  <a:gd name="T0" fmla="*/ 1 w 462"/>
                  <a:gd name="T1" fmla="*/ 0 h 743"/>
                  <a:gd name="T2" fmla="*/ 1 w 462"/>
                  <a:gd name="T3" fmla="*/ 0 h 743"/>
                  <a:gd name="T4" fmla="*/ 1 w 462"/>
                  <a:gd name="T5" fmla="*/ 0 h 743"/>
                  <a:gd name="T6" fmla="*/ 1 w 462"/>
                  <a:gd name="T7" fmla="*/ 0 h 743"/>
                  <a:gd name="T8" fmla="*/ 1 w 462"/>
                  <a:gd name="T9" fmla="*/ 0 h 743"/>
                  <a:gd name="T10" fmla="*/ 0 w 462"/>
                  <a:gd name="T11" fmla="*/ 0 h 743"/>
                  <a:gd name="T12" fmla="*/ 1 w 462"/>
                  <a:gd name="T13" fmla="*/ 0 h 743"/>
                  <a:gd name="T14" fmla="*/ 1 w 462"/>
                  <a:gd name="T15" fmla="*/ 0 h 743"/>
                  <a:gd name="T16" fmla="*/ 1 w 462"/>
                  <a:gd name="T17" fmla="*/ 0 h 743"/>
                  <a:gd name="T18" fmla="*/ 1 w 462"/>
                  <a:gd name="T19" fmla="*/ 0 h 743"/>
                  <a:gd name="T20" fmla="*/ 1 w 462"/>
                  <a:gd name="T21" fmla="*/ 0 h 743"/>
                  <a:gd name="T22" fmla="*/ 1 w 462"/>
                  <a:gd name="T23" fmla="*/ 0 h 743"/>
                  <a:gd name="T24" fmla="*/ 1 w 462"/>
                  <a:gd name="T25" fmla="*/ 0 h 7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2"/>
                  <a:gd name="T40" fmla="*/ 0 h 743"/>
                  <a:gd name="T41" fmla="*/ 462 w 462"/>
                  <a:gd name="T42" fmla="*/ 743 h 7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2" h="743">
                    <a:moveTo>
                      <a:pt x="399" y="0"/>
                    </a:moveTo>
                    <a:lnTo>
                      <a:pt x="299" y="209"/>
                    </a:lnTo>
                    <a:lnTo>
                      <a:pt x="222" y="349"/>
                    </a:lnTo>
                    <a:lnTo>
                      <a:pt x="136" y="526"/>
                    </a:lnTo>
                    <a:lnTo>
                      <a:pt x="77" y="625"/>
                    </a:lnTo>
                    <a:lnTo>
                      <a:pt x="0" y="728"/>
                    </a:lnTo>
                    <a:lnTo>
                      <a:pt x="64" y="743"/>
                    </a:lnTo>
                    <a:lnTo>
                      <a:pt x="163" y="598"/>
                    </a:lnTo>
                    <a:lnTo>
                      <a:pt x="245" y="435"/>
                    </a:lnTo>
                    <a:lnTo>
                      <a:pt x="299" y="331"/>
                    </a:lnTo>
                    <a:lnTo>
                      <a:pt x="394" y="150"/>
                    </a:lnTo>
                    <a:lnTo>
                      <a:pt x="462" y="14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606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74" name="Oval 29"/>
              <p:cNvSpPr>
                <a:spLocks noChangeArrowheads="1"/>
              </p:cNvSpPr>
              <p:nvPr/>
            </p:nvSpPr>
            <p:spPr bwMode="auto">
              <a:xfrm>
                <a:off x="1151" y="3566"/>
                <a:ext cx="51" cy="54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75" name="Oval 30"/>
              <p:cNvSpPr>
                <a:spLocks noChangeArrowheads="1"/>
              </p:cNvSpPr>
              <p:nvPr/>
            </p:nvSpPr>
            <p:spPr bwMode="auto">
              <a:xfrm>
                <a:off x="881" y="3539"/>
                <a:ext cx="59" cy="49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76" name="Oval 31"/>
              <p:cNvSpPr>
                <a:spLocks noChangeArrowheads="1"/>
              </p:cNvSpPr>
              <p:nvPr/>
            </p:nvSpPr>
            <p:spPr bwMode="auto">
              <a:xfrm>
                <a:off x="1060" y="3462"/>
                <a:ext cx="56" cy="72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77" name="Oval 32"/>
              <p:cNvSpPr>
                <a:spLocks noChangeArrowheads="1"/>
              </p:cNvSpPr>
              <p:nvPr/>
            </p:nvSpPr>
            <p:spPr bwMode="auto">
              <a:xfrm>
                <a:off x="967" y="3435"/>
                <a:ext cx="54" cy="81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7660" name="Group 33"/>
            <p:cNvGrpSpPr>
              <a:grpSpLocks/>
            </p:cNvGrpSpPr>
            <p:nvPr/>
          </p:nvGrpSpPr>
          <p:grpSpPr bwMode="auto">
            <a:xfrm>
              <a:off x="751" y="3683"/>
              <a:ext cx="653" cy="631"/>
              <a:chOff x="751" y="3683"/>
              <a:chExt cx="653" cy="631"/>
            </a:xfrm>
          </p:grpSpPr>
          <p:grpSp>
            <p:nvGrpSpPr>
              <p:cNvPr id="27741" name="Group 34"/>
              <p:cNvGrpSpPr>
                <a:grpSpLocks/>
              </p:cNvGrpSpPr>
              <p:nvPr/>
            </p:nvGrpSpPr>
            <p:grpSpPr bwMode="auto">
              <a:xfrm>
                <a:off x="751" y="3683"/>
                <a:ext cx="653" cy="631"/>
                <a:chOff x="751" y="3683"/>
                <a:chExt cx="653" cy="631"/>
              </a:xfrm>
            </p:grpSpPr>
            <p:sp>
              <p:nvSpPr>
                <p:cNvPr id="27743" name="Freeform 35"/>
                <p:cNvSpPr>
                  <a:spLocks/>
                </p:cNvSpPr>
                <p:nvPr/>
              </p:nvSpPr>
              <p:spPr bwMode="auto">
                <a:xfrm>
                  <a:off x="870" y="3770"/>
                  <a:ext cx="534" cy="544"/>
                </a:xfrm>
                <a:custGeom>
                  <a:avLst/>
                  <a:gdLst>
                    <a:gd name="T0" fmla="*/ 0 w 1069"/>
                    <a:gd name="T1" fmla="*/ 1 h 1087"/>
                    <a:gd name="T2" fmla="*/ 0 w 1069"/>
                    <a:gd name="T3" fmla="*/ 1 h 1087"/>
                    <a:gd name="T4" fmla="*/ 0 w 1069"/>
                    <a:gd name="T5" fmla="*/ 1 h 1087"/>
                    <a:gd name="T6" fmla="*/ 0 w 1069"/>
                    <a:gd name="T7" fmla="*/ 1 h 1087"/>
                    <a:gd name="T8" fmla="*/ 0 w 1069"/>
                    <a:gd name="T9" fmla="*/ 1 h 1087"/>
                    <a:gd name="T10" fmla="*/ 0 w 1069"/>
                    <a:gd name="T11" fmla="*/ 1 h 1087"/>
                    <a:gd name="T12" fmla="*/ 0 w 1069"/>
                    <a:gd name="T13" fmla="*/ 1 h 1087"/>
                    <a:gd name="T14" fmla="*/ 0 w 1069"/>
                    <a:gd name="T15" fmla="*/ 1 h 1087"/>
                    <a:gd name="T16" fmla="*/ 0 w 1069"/>
                    <a:gd name="T17" fmla="*/ 1 h 1087"/>
                    <a:gd name="T18" fmla="*/ 0 w 1069"/>
                    <a:gd name="T19" fmla="*/ 0 h 1087"/>
                    <a:gd name="T20" fmla="*/ 0 w 1069"/>
                    <a:gd name="T21" fmla="*/ 0 h 1087"/>
                    <a:gd name="T22" fmla="*/ 0 w 1069"/>
                    <a:gd name="T23" fmla="*/ 1 h 1087"/>
                    <a:gd name="T24" fmla="*/ 0 w 1069"/>
                    <a:gd name="T25" fmla="*/ 1 h 1087"/>
                    <a:gd name="T26" fmla="*/ 0 w 1069"/>
                    <a:gd name="T27" fmla="*/ 1 h 1087"/>
                    <a:gd name="T28" fmla="*/ 0 w 1069"/>
                    <a:gd name="T29" fmla="*/ 1 h 1087"/>
                    <a:gd name="T30" fmla="*/ 0 w 1069"/>
                    <a:gd name="T31" fmla="*/ 1 h 1087"/>
                    <a:gd name="T32" fmla="*/ 0 w 1069"/>
                    <a:gd name="T33" fmla="*/ 1 h 1087"/>
                    <a:gd name="T34" fmla="*/ 0 w 1069"/>
                    <a:gd name="T35" fmla="*/ 1 h 1087"/>
                    <a:gd name="T36" fmla="*/ 0 w 1069"/>
                    <a:gd name="T37" fmla="*/ 1 h 1087"/>
                    <a:gd name="T38" fmla="*/ 0 w 1069"/>
                    <a:gd name="T39" fmla="*/ 1 h 1087"/>
                    <a:gd name="T40" fmla="*/ 0 w 1069"/>
                    <a:gd name="T41" fmla="*/ 1 h 1087"/>
                    <a:gd name="T42" fmla="*/ 0 w 1069"/>
                    <a:gd name="T43" fmla="*/ 1 h 1087"/>
                    <a:gd name="T44" fmla="*/ 0 w 1069"/>
                    <a:gd name="T45" fmla="*/ 1 h 1087"/>
                    <a:gd name="T46" fmla="*/ 0 w 1069"/>
                    <a:gd name="T47" fmla="*/ 1 h 1087"/>
                    <a:gd name="T48" fmla="*/ 0 w 1069"/>
                    <a:gd name="T49" fmla="*/ 1 h 1087"/>
                    <a:gd name="T50" fmla="*/ 0 w 1069"/>
                    <a:gd name="T51" fmla="*/ 1 h 1087"/>
                    <a:gd name="T52" fmla="*/ 0 w 1069"/>
                    <a:gd name="T53" fmla="*/ 1 h 1087"/>
                    <a:gd name="T54" fmla="*/ 0 w 1069"/>
                    <a:gd name="T55" fmla="*/ 1 h 1087"/>
                    <a:gd name="T56" fmla="*/ 0 w 1069"/>
                    <a:gd name="T57" fmla="*/ 1 h 1087"/>
                    <a:gd name="T58" fmla="*/ 0 w 1069"/>
                    <a:gd name="T59" fmla="*/ 1 h 1087"/>
                    <a:gd name="T60" fmla="*/ 0 w 1069"/>
                    <a:gd name="T61" fmla="*/ 1 h 1087"/>
                    <a:gd name="T62" fmla="*/ 0 w 1069"/>
                    <a:gd name="T63" fmla="*/ 1 h 1087"/>
                    <a:gd name="T64" fmla="*/ 0 w 1069"/>
                    <a:gd name="T65" fmla="*/ 1 h 1087"/>
                    <a:gd name="T66" fmla="*/ 0 w 1069"/>
                    <a:gd name="T67" fmla="*/ 1 h 1087"/>
                    <a:gd name="T68" fmla="*/ 0 w 1069"/>
                    <a:gd name="T69" fmla="*/ 1 h 1087"/>
                    <a:gd name="T70" fmla="*/ 0 w 1069"/>
                    <a:gd name="T71" fmla="*/ 1 h 1087"/>
                    <a:gd name="T72" fmla="*/ 0 w 1069"/>
                    <a:gd name="T73" fmla="*/ 1 h 1087"/>
                    <a:gd name="T74" fmla="*/ 0 w 1069"/>
                    <a:gd name="T75" fmla="*/ 1 h 1087"/>
                    <a:gd name="T76" fmla="*/ 0 w 1069"/>
                    <a:gd name="T77" fmla="*/ 1 h 1087"/>
                    <a:gd name="T78" fmla="*/ 0 w 1069"/>
                    <a:gd name="T79" fmla="*/ 1 h 1087"/>
                    <a:gd name="T80" fmla="*/ 0 w 1069"/>
                    <a:gd name="T81" fmla="*/ 1 h 1087"/>
                    <a:gd name="T82" fmla="*/ 0 w 1069"/>
                    <a:gd name="T83" fmla="*/ 1 h 1087"/>
                    <a:gd name="T84" fmla="*/ 0 w 1069"/>
                    <a:gd name="T85" fmla="*/ 1 h 1087"/>
                    <a:gd name="T86" fmla="*/ 0 w 1069"/>
                    <a:gd name="T87" fmla="*/ 1 h 1087"/>
                    <a:gd name="T88" fmla="*/ 0 w 1069"/>
                    <a:gd name="T89" fmla="*/ 1 h 1087"/>
                    <a:gd name="T90" fmla="*/ 0 w 1069"/>
                    <a:gd name="T91" fmla="*/ 1 h 108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69"/>
                    <a:gd name="T139" fmla="*/ 0 h 1087"/>
                    <a:gd name="T140" fmla="*/ 1069 w 1069"/>
                    <a:gd name="T141" fmla="*/ 1087 h 108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69" h="1087">
                      <a:moveTo>
                        <a:pt x="68" y="190"/>
                      </a:moveTo>
                      <a:lnTo>
                        <a:pt x="167" y="190"/>
                      </a:lnTo>
                      <a:lnTo>
                        <a:pt x="190" y="203"/>
                      </a:lnTo>
                      <a:lnTo>
                        <a:pt x="244" y="145"/>
                      </a:lnTo>
                      <a:lnTo>
                        <a:pt x="294" y="104"/>
                      </a:lnTo>
                      <a:lnTo>
                        <a:pt x="339" y="90"/>
                      </a:lnTo>
                      <a:lnTo>
                        <a:pt x="394" y="54"/>
                      </a:lnTo>
                      <a:lnTo>
                        <a:pt x="453" y="22"/>
                      </a:lnTo>
                      <a:lnTo>
                        <a:pt x="498" y="4"/>
                      </a:lnTo>
                      <a:lnTo>
                        <a:pt x="566" y="0"/>
                      </a:lnTo>
                      <a:lnTo>
                        <a:pt x="675" y="0"/>
                      </a:lnTo>
                      <a:lnTo>
                        <a:pt x="715" y="9"/>
                      </a:lnTo>
                      <a:lnTo>
                        <a:pt x="774" y="45"/>
                      </a:lnTo>
                      <a:lnTo>
                        <a:pt x="811" y="72"/>
                      </a:lnTo>
                      <a:lnTo>
                        <a:pt x="847" y="122"/>
                      </a:lnTo>
                      <a:lnTo>
                        <a:pt x="901" y="172"/>
                      </a:lnTo>
                      <a:lnTo>
                        <a:pt x="919" y="194"/>
                      </a:lnTo>
                      <a:lnTo>
                        <a:pt x="978" y="303"/>
                      </a:lnTo>
                      <a:lnTo>
                        <a:pt x="992" y="344"/>
                      </a:lnTo>
                      <a:lnTo>
                        <a:pt x="996" y="380"/>
                      </a:lnTo>
                      <a:lnTo>
                        <a:pt x="1010" y="412"/>
                      </a:lnTo>
                      <a:lnTo>
                        <a:pt x="1046" y="462"/>
                      </a:lnTo>
                      <a:lnTo>
                        <a:pt x="1051" y="493"/>
                      </a:lnTo>
                      <a:lnTo>
                        <a:pt x="1051" y="752"/>
                      </a:lnTo>
                      <a:lnTo>
                        <a:pt x="1064" y="797"/>
                      </a:lnTo>
                      <a:lnTo>
                        <a:pt x="1069" y="851"/>
                      </a:lnTo>
                      <a:lnTo>
                        <a:pt x="1060" y="928"/>
                      </a:lnTo>
                      <a:lnTo>
                        <a:pt x="987" y="1087"/>
                      </a:lnTo>
                      <a:lnTo>
                        <a:pt x="960" y="1010"/>
                      </a:lnTo>
                      <a:lnTo>
                        <a:pt x="860" y="956"/>
                      </a:lnTo>
                      <a:lnTo>
                        <a:pt x="779" y="897"/>
                      </a:lnTo>
                      <a:lnTo>
                        <a:pt x="765" y="874"/>
                      </a:lnTo>
                      <a:lnTo>
                        <a:pt x="693" y="747"/>
                      </a:lnTo>
                      <a:lnTo>
                        <a:pt x="629" y="661"/>
                      </a:lnTo>
                      <a:lnTo>
                        <a:pt x="575" y="602"/>
                      </a:lnTo>
                      <a:lnTo>
                        <a:pt x="493" y="543"/>
                      </a:lnTo>
                      <a:lnTo>
                        <a:pt x="412" y="507"/>
                      </a:lnTo>
                      <a:lnTo>
                        <a:pt x="335" y="471"/>
                      </a:lnTo>
                      <a:lnTo>
                        <a:pt x="285" y="462"/>
                      </a:lnTo>
                      <a:lnTo>
                        <a:pt x="258" y="462"/>
                      </a:lnTo>
                      <a:lnTo>
                        <a:pt x="235" y="444"/>
                      </a:lnTo>
                      <a:lnTo>
                        <a:pt x="204" y="425"/>
                      </a:lnTo>
                      <a:lnTo>
                        <a:pt x="190" y="398"/>
                      </a:lnTo>
                      <a:lnTo>
                        <a:pt x="131" y="353"/>
                      </a:lnTo>
                      <a:lnTo>
                        <a:pt x="0" y="212"/>
                      </a:lnTo>
                      <a:lnTo>
                        <a:pt x="68" y="190"/>
                      </a:lnTo>
                      <a:close/>
                    </a:path>
                  </a:pathLst>
                </a:custGeom>
                <a:solidFill>
                  <a:srgbClr val="C00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744" name="Oval 36"/>
                <p:cNvSpPr>
                  <a:spLocks noChangeArrowheads="1"/>
                </p:cNvSpPr>
                <p:nvPr/>
              </p:nvSpPr>
              <p:spPr bwMode="auto">
                <a:xfrm>
                  <a:off x="823" y="3803"/>
                  <a:ext cx="14" cy="14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45" name="Oval 37"/>
                <p:cNvSpPr>
                  <a:spLocks noChangeArrowheads="1"/>
                </p:cNvSpPr>
                <p:nvPr/>
              </p:nvSpPr>
              <p:spPr bwMode="auto">
                <a:xfrm>
                  <a:off x="832" y="3752"/>
                  <a:ext cx="14" cy="14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46" name="Oval 38"/>
                <p:cNvSpPr>
                  <a:spLocks noChangeArrowheads="1"/>
                </p:cNvSpPr>
                <p:nvPr/>
              </p:nvSpPr>
              <p:spPr bwMode="auto">
                <a:xfrm>
                  <a:off x="909" y="3875"/>
                  <a:ext cx="14" cy="15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47" name="Oval 39"/>
                <p:cNvSpPr>
                  <a:spLocks noChangeArrowheads="1"/>
                </p:cNvSpPr>
                <p:nvPr/>
              </p:nvSpPr>
              <p:spPr bwMode="auto">
                <a:xfrm>
                  <a:off x="947" y="3881"/>
                  <a:ext cx="13" cy="15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48" name="Oval 40"/>
                <p:cNvSpPr>
                  <a:spLocks noChangeArrowheads="1"/>
                </p:cNvSpPr>
                <p:nvPr/>
              </p:nvSpPr>
              <p:spPr bwMode="auto">
                <a:xfrm>
                  <a:off x="1053" y="3946"/>
                  <a:ext cx="14" cy="15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49" name="Oval 41"/>
                <p:cNvSpPr>
                  <a:spLocks noChangeArrowheads="1"/>
                </p:cNvSpPr>
                <p:nvPr/>
              </p:nvSpPr>
              <p:spPr bwMode="auto">
                <a:xfrm>
                  <a:off x="1019" y="3957"/>
                  <a:ext cx="13" cy="14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50" name="Oval 42"/>
                <p:cNvSpPr>
                  <a:spLocks noChangeArrowheads="1"/>
                </p:cNvSpPr>
                <p:nvPr/>
              </p:nvSpPr>
              <p:spPr bwMode="auto">
                <a:xfrm>
                  <a:off x="986" y="3895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51" name="Oval 43"/>
                <p:cNvSpPr>
                  <a:spLocks noChangeArrowheads="1"/>
                </p:cNvSpPr>
                <p:nvPr/>
              </p:nvSpPr>
              <p:spPr bwMode="auto">
                <a:xfrm>
                  <a:off x="936" y="3872"/>
                  <a:ext cx="11" cy="11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52" name="Oval 44"/>
                <p:cNvSpPr>
                  <a:spLocks noChangeArrowheads="1"/>
                </p:cNvSpPr>
                <p:nvPr/>
              </p:nvSpPr>
              <p:spPr bwMode="auto">
                <a:xfrm>
                  <a:off x="931" y="3884"/>
                  <a:ext cx="8" cy="7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53" name="Oval 45"/>
                <p:cNvSpPr>
                  <a:spLocks noChangeArrowheads="1"/>
                </p:cNvSpPr>
                <p:nvPr/>
              </p:nvSpPr>
              <p:spPr bwMode="auto">
                <a:xfrm>
                  <a:off x="994" y="3941"/>
                  <a:ext cx="7" cy="7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54" name="Oval 46"/>
                <p:cNvSpPr>
                  <a:spLocks noChangeArrowheads="1"/>
                </p:cNvSpPr>
                <p:nvPr/>
              </p:nvSpPr>
              <p:spPr bwMode="auto">
                <a:xfrm>
                  <a:off x="1009" y="3934"/>
                  <a:ext cx="6" cy="6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55" name="Oval 47"/>
                <p:cNvSpPr>
                  <a:spLocks noChangeArrowheads="1"/>
                </p:cNvSpPr>
                <p:nvPr/>
              </p:nvSpPr>
              <p:spPr bwMode="auto">
                <a:xfrm>
                  <a:off x="1052" y="3929"/>
                  <a:ext cx="7" cy="7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56" name="Oval 48"/>
                <p:cNvSpPr>
                  <a:spLocks noChangeArrowheads="1"/>
                </p:cNvSpPr>
                <p:nvPr/>
              </p:nvSpPr>
              <p:spPr bwMode="auto">
                <a:xfrm>
                  <a:off x="1042" y="3961"/>
                  <a:ext cx="6" cy="6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57" name="Oval 49"/>
                <p:cNvSpPr>
                  <a:spLocks noChangeArrowheads="1"/>
                </p:cNvSpPr>
                <p:nvPr/>
              </p:nvSpPr>
              <p:spPr bwMode="auto">
                <a:xfrm>
                  <a:off x="1071" y="3976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58" name="Oval 50"/>
                <p:cNvSpPr>
                  <a:spLocks noChangeArrowheads="1"/>
                </p:cNvSpPr>
                <p:nvPr/>
              </p:nvSpPr>
              <p:spPr bwMode="auto">
                <a:xfrm>
                  <a:off x="844" y="3782"/>
                  <a:ext cx="8" cy="8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59" name="Oval 51"/>
                <p:cNvSpPr>
                  <a:spLocks noChangeArrowheads="1"/>
                </p:cNvSpPr>
                <p:nvPr/>
              </p:nvSpPr>
              <p:spPr bwMode="auto">
                <a:xfrm>
                  <a:off x="883" y="3774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60" name="Oval 52"/>
                <p:cNvSpPr>
                  <a:spLocks noChangeArrowheads="1"/>
                </p:cNvSpPr>
                <p:nvPr/>
              </p:nvSpPr>
              <p:spPr bwMode="auto">
                <a:xfrm>
                  <a:off x="803" y="3765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61" name="Oval 53"/>
                <p:cNvSpPr>
                  <a:spLocks noChangeArrowheads="1"/>
                </p:cNvSpPr>
                <p:nvPr/>
              </p:nvSpPr>
              <p:spPr bwMode="auto">
                <a:xfrm>
                  <a:off x="806" y="3750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62" name="Oval 54"/>
                <p:cNvSpPr>
                  <a:spLocks noChangeArrowheads="1"/>
                </p:cNvSpPr>
                <p:nvPr/>
              </p:nvSpPr>
              <p:spPr bwMode="auto">
                <a:xfrm>
                  <a:off x="765" y="3775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63" name="Oval 55"/>
                <p:cNvSpPr>
                  <a:spLocks noChangeArrowheads="1"/>
                </p:cNvSpPr>
                <p:nvPr/>
              </p:nvSpPr>
              <p:spPr bwMode="auto">
                <a:xfrm>
                  <a:off x="856" y="3743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64" name="Oval 56"/>
                <p:cNvSpPr>
                  <a:spLocks noChangeArrowheads="1"/>
                </p:cNvSpPr>
                <p:nvPr/>
              </p:nvSpPr>
              <p:spPr bwMode="auto">
                <a:xfrm>
                  <a:off x="883" y="3705"/>
                  <a:ext cx="7" cy="8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65" name="Oval 57"/>
                <p:cNvSpPr>
                  <a:spLocks noChangeArrowheads="1"/>
                </p:cNvSpPr>
                <p:nvPr/>
              </p:nvSpPr>
              <p:spPr bwMode="auto">
                <a:xfrm>
                  <a:off x="852" y="3691"/>
                  <a:ext cx="6" cy="6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66" name="Oval 58"/>
                <p:cNvSpPr>
                  <a:spLocks noChangeArrowheads="1"/>
                </p:cNvSpPr>
                <p:nvPr/>
              </p:nvSpPr>
              <p:spPr bwMode="auto">
                <a:xfrm>
                  <a:off x="818" y="3709"/>
                  <a:ext cx="6" cy="6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67" name="Oval 59"/>
                <p:cNvSpPr>
                  <a:spLocks noChangeArrowheads="1"/>
                </p:cNvSpPr>
                <p:nvPr/>
              </p:nvSpPr>
              <p:spPr bwMode="auto">
                <a:xfrm>
                  <a:off x="784" y="3683"/>
                  <a:ext cx="7" cy="8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68" name="Oval 60"/>
                <p:cNvSpPr>
                  <a:spLocks noChangeArrowheads="1"/>
                </p:cNvSpPr>
                <p:nvPr/>
              </p:nvSpPr>
              <p:spPr bwMode="auto">
                <a:xfrm>
                  <a:off x="751" y="3707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769" name="Oval 61"/>
                <p:cNvSpPr>
                  <a:spLocks noChangeArrowheads="1"/>
                </p:cNvSpPr>
                <p:nvPr/>
              </p:nvSpPr>
              <p:spPr bwMode="auto">
                <a:xfrm>
                  <a:off x="752" y="3748"/>
                  <a:ext cx="9" cy="9"/>
                </a:xfrm>
                <a:prstGeom prst="ellipse">
                  <a:avLst/>
                </a:prstGeom>
                <a:solidFill>
                  <a:srgbClr val="C00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27742" name="Freeform 62"/>
              <p:cNvSpPr>
                <a:spLocks/>
              </p:cNvSpPr>
              <p:nvPr/>
            </p:nvSpPr>
            <p:spPr bwMode="auto">
              <a:xfrm>
                <a:off x="1105" y="3865"/>
                <a:ext cx="241" cy="355"/>
              </a:xfrm>
              <a:custGeom>
                <a:avLst/>
                <a:gdLst>
                  <a:gd name="T0" fmla="*/ 0 w 480"/>
                  <a:gd name="T1" fmla="*/ 0 h 712"/>
                  <a:gd name="T2" fmla="*/ 1 w 480"/>
                  <a:gd name="T3" fmla="*/ 0 h 712"/>
                  <a:gd name="T4" fmla="*/ 1 w 480"/>
                  <a:gd name="T5" fmla="*/ 0 h 712"/>
                  <a:gd name="T6" fmla="*/ 1 w 480"/>
                  <a:gd name="T7" fmla="*/ 0 h 712"/>
                  <a:gd name="T8" fmla="*/ 1 w 480"/>
                  <a:gd name="T9" fmla="*/ 0 h 712"/>
                  <a:gd name="T10" fmla="*/ 1 w 480"/>
                  <a:gd name="T11" fmla="*/ 0 h 712"/>
                  <a:gd name="T12" fmla="*/ 1 w 480"/>
                  <a:gd name="T13" fmla="*/ 0 h 712"/>
                  <a:gd name="T14" fmla="*/ 1 w 480"/>
                  <a:gd name="T15" fmla="*/ 0 h 712"/>
                  <a:gd name="T16" fmla="*/ 1 w 480"/>
                  <a:gd name="T17" fmla="*/ 0 h 712"/>
                  <a:gd name="T18" fmla="*/ 1 w 480"/>
                  <a:gd name="T19" fmla="*/ 0 h 7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0"/>
                  <a:gd name="T31" fmla="*/ 0 h 712"/>
                  <a:gd name="T32" fmla="*/ 480 w 480"/>
                  <a:gd name="T33" fmla="*/ 712 h 7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0" h="712">
                    <a:moveTo>
                      <a:pt x="0" y="0"/>
                    </a:moveTo>
                    <a:lnTo>
                      <a:pt x="127" y="59"/>
                    </a:lnTo>
                    <a:lnTo>
                      <a:pt x="222" y="150"/>
                    </a:lnTo>
                    <a:lnTo>
                      <a:pt x="285" y="218"/>
                    </a:lnTo>
                    <a:lnTo>
                      <a:pt x="331" y="290"/>
                    </a:lnTo>
                    <a:lnTo>
                      <a:pt x="380" y="385"/>
                    </a:lnTo>
                    <a:lnTo>
                      <a:pt x="417" y="499"/>
                    </a:lnTo>
                    <a:lnTo>
                      <a:pt x="471" y="621"/>
                    </a:lnTo>
                    <a:lnTo>
                      <a:pt x="480" y="680"/>
                    </a:lnTo>
                    <a:lnTo>
                      <a:pt x="480" y="712"/>
                    </a:lnTo>
                  </a:path>
                </a:pathLst>
              </a:cu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61" name="Group 63"/>
            <p:cNvGrpSpPr>
              <a:grpSpLocks/>
            </p:cNvGrpSpPr>
            <p:nvPr/>
          </p:nvGrpSpPr>
          <p:grpSpPr bwMode="auto">
            <a:xfrm>
              <a:off x="754" y="3609"/>
              <a:ext cx="394" cy="382"/>
              <a:chOff x="754" y="3609"/>
              <a:chExt cx="394" cy="382"/>
            </a:xfrm>
          </p:grpSpPr>
          <p:sp>
            <p:nvSpPr>
              <p:cNvPr id="27662" name="Oval 64"/>
              <p:cNvSpPr>
                <a:spLocks noChangeArrowheads="1"/>
              </p:cNvSpPr>
              <p:nvPr/>
            </p:nvSpPr>
            <p:spPr bwMode="auto">
              <a:xfrm>
                <a:off x="1108" y="3839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63" name="Oval 65"/>
              <p:cNvSpPr>
                <a:spLocks noChangeArrowheads="1"/>
              </p:cNvSpPr>
              <p:nvPr/>
            </p:nvSpPr>
            <p:spPr bwMode="auto">
              <a:xfrm>
                <a:off x="1109" y="3881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64" name="Oval 66"/>
              <p:cNvSpPr>
                <a:spLocks noChangeArrowheads="1"/>
              </p:cNvSpPr>
              <p:nvPr/>
            </p:nvSpPr>
            <p:spPr bwMode="auto">
              <a:xfrm>
                <a:off x="1068" y="3935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65" name="Oval 67"/>
              <p:cNvSpPr>
                <a:spLocks noChangeArrowheads="1"/>
              </p:cNvSpPr>
              <p:nvPr/>
            </p:nvSpPr>
            <p:spPr bwMode="auto">
              <a:xfrm>
                <a:off x="1105" y="3924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66" name="Oval 68"/>
              <p:cNvSpPr>
                <a:spLocks noChangeArrowheads="1"/>
              </p:cNvSpPr>
              <p:nvPr/>
            </p:nvSpPr>
            <p:spPr bwMode="auto">
              <a:xfrm>
                <a:off x="1087" y="3976"/>
                <a:ext cx="13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67" name="Oval 69"/>
              <p:cNvSpPr>
                <a:spLocks noChangeArrowheads="1"/>
              </p:cNvSpPr>
              <p:nvPr/>
            </p:nvSpPr>
            <p:spPr bwMode="auto">
              <a:xfrm>
                <a:off x="1117" y="3820"/>
                <a:ext cx="10" cy="1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68" name="Oval 70"/>
              <p:cNvSpPr>
                <a:spLocks noChangeArrowheads="1"/>
              </p:cNvSpPr>
              <p:nvPr/>
            </p:nvSpPr>
            <p:spPr bwMode="auto">
              <a:xfrm>
                <a:off x="1022" y="3949"/>
                <a:ext cx="7" cy="8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69" name="Oval 71"/>
              <p:cNvSpPr>
                <a:spLocks noChangeArrowheads="1"/>
              </p:cNvSpPr>
              <p:nvPr/>
            </p:nvSpPr>
            <p:spPr bwMode="auto">
              <a:xfrm>
                <a:off x="1009" y="3955"/>
                <a:ext cx="7" cy="8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70" name="Oval 72"/>
              <p:cNvSpPr>
                <a:spLocks noChangeArrowheads="1"/>
              </p:cNvSpPr>
              <p:nvPr/>
            </p:nvSpPr>
            <p:spPr bwMode="auto">
              <a:xfrm>
                <a:off x="1040" y="3958"/>
                <a:ext cx="10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71" name="Oval 73"/>
              <p:cNvSpPr>
                <a:spLocks noChangeArrowheads="1"/>
              </p:cNvSpPr>
              <p:nvPr/>
            </p:nvSpPr>
            <p:spPr bwMode="auto">
              <a:xfrm>
                <a:off x="1047" y="3948"/>
                <a:ext cx="10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72" name="Oval 74"/>
              <p:cNvSpPr>
                <a:spLocks noChangeArrowheads="1"/>
              </p:cNvSpPr>
              <p:nvPr/>
            </p:nvSpPr>
            <p:spPr bwMode="auto">
              <a:xfrm>
                <a:off x="1113" y="3955"/>
                <a:ext cx="8" cy="7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73" name="Oval 75"/>
              <p:cNvSpPr>
                <a:spLocks noChangeArrowheads="1"/>
              </p:cNvSpPr>
              <p:nvPr/>
            </p:nvSpPr>
            <p:spPr bwMode="auto">
              <a:xfrm>
                <a:off x="1016" y="3924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74" name="Oval 76"/>
              <p:cNvSpPr>
                <a:spLocks noChangeArrowheads="1"/>
              </p:cNvSpPr>
              <p:nvPr/>
            </p:nvSpPr>
            <p:spPr bwMode="auto">
              <a:xfrm>
                <a:off x="1078" y="3911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75" name="Oval 77"/>
              <p:cNvSpPr>
                <a:spLocks noChangeArrowheads="1"/>
              </p:cNvSpPr>
              <p:nvPr/>
            </p:nvSpPr>
            <p:spPr bwMode="auto">
              <a:xfrm>
                <a:off x="1135" y="3885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76" name="Oval 78"/>
              <p:cNvSpPr>
                <a:spLocks noChangeArrowheads="1"/>
              </p:cNvSpPr>
              <p:nvPr/>
            </p:nvSpPr>
            <p:spPr bwMode="auto">
              <a:xfrm>
                <a:off x="869" y="3707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77" name="Oval 79"/>
              <p:cNvSpPr>
                <a:spLocks noChangeArrowheads="1"/>
              </p:cNvSpPr>
              <p:nvPr/>
            </p:nvSpPr>
            <p:spPr bwMode="auto">
              <a:xfrm>
                <a:off x="754" y="3767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78" name="Oval 80"/>
              <p:cNvSpPr>
                <a:spLocks noChangeArrowheads="1"/>
              </p:cNvSpPr>
              <p:nvPr/>
            </p:nvSpPr>
            <p:spPr bwMode="auto">
              <a:xfrm>
                <a:off x="775" y="3772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79" name="Oval 81"/>
              <p:cNvSpPr>
                <a:spLocks noChangeArrowheads="1"/>
              </p:cNvSpPr>
              <p:nvPr/>
            </p:nvSpPr>
            <p:spPr bwMode="auto">
              <a:xfrm>
                <a:off x="816" y="3794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80" name="Oval 82"/>
              <p:cNvSpPr>
                <a:spLocks noChangeArrowheads="1"/>
              </p:cNvSpPr>
              <p:nvPr/>
            </p:nvSpPr>
            <p:spPr bwMode="auto">
              <a:xfrm>
                <a:off x="809" y="3733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81" name="Oval 83"/>
              <p:cNvSpPr>
                <a:spLocks noChangeArrowheads="1"/>
              </p:cNvSpPr>
              <p:nvPr/>
            </p:nvSpPr>
            <p:spPr bwMode="auto">
              <a:xfrm>
                <a:off x="808" y="3692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82" name="Oval 84"/>
              <p:cNvSpPr>
                <a:spLocks noChangeArrowheads="1"/>
              </p:cNvSpPr>
              <p:nvPr/>
            </p:nvSpPr>
            <p:spPr bwMode="auto">
              <a:xfrm>
                <a:off x="1042" y="3877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83" name="Oval 85"/>
              <p:cNvSpPr>
                <a:spLocks noChangeArrowheads="1"/>
              </p:cNvSpPr>
              <p:nvPr/>
            </p:nvSpPr>
            <p:spPr bwMode="auto">
              <a:xfrm>
                <a:off x="1066" y="3832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84" name="Oval 86"/>
              <p:cNvSpPr>
                <a:spLocks noChangeArrowheads="1"/>
              </p:cNvSpPr>
              <p:nvPr/>
            </p:nvSpPr>
            <p:spPr bwMode="auto">
              <a:xfrm>
                <a:off x="1088" y="3813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85" name="Oval 87"/>
              <p:cNvSpPr>
                <a:spLocks noChangeArrowheads="1"/>
              </p:cNvSpPr>
              <p:nvPr/>
            </p:nvSpPr>
            <p:spPr bwMode="auto">
              <a:xfrm>
                <a:off x="898" y="3706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86" name="Oval 88"/>
              <p:cNvSpPr>
                <a:spLocks noChangeArrowheads="1"/>
              </p:cNvSpPr>
              <p:nvPr/>
            </p:nvSpPr>
            <p:spPr bwMode="auto">
              <a:xfrm>
                <a:off x="863" y="3741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87" name="Oval 89"/>
              <p:cNvSpPr>
                <a:spLocks noChangeArrowheads="1"/>
              </p:cNvSpPr>
              <p:nvPr/>
            </p:nvSpPr>
            <p:spPr bwMode="auto">
              <a:xfrm>
                <a:off x="831" y="3699"/>
                <a:ext cx="13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88" name="Oval 90"/>
              <p:cNvSpPr>
                <a:spLocks noChangeArrowheads="1"/>
              </p:cNvSpPr>
              <p:nvPr/>
            </p:nvSpPr>
            <p:spPr bwMode="auto">
              <a:xfrm>
                <a:off x="1052" y="3905"/>
                <a:ext cx="10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89" name="Oval 91"/>
              <p:cNvSpPr>
                <a:spLocks noChangeArrowheads="1"/>
              </p:cNvSpPr>
              <p:nvPr/>
            </p:nvSpPr>
            <p:spPr bwMode="auto">
              <a:xfrm>
                <a:off x="1097" y="3890"/>
                <a:ext cx="10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90" name="Oval 92"/>
              <p:cNvSpPr>
                <a:spLocks noChangeArrowheads="1"/>
              </p:cNvSpPr>
              <p:nvPr/>
            </p:nvSpPr>
            <p:spPr bwMode="auto">
              <a:xfrm>
                <a:off x="1025" y="3906"/>
                <a:ext cx="10" cy="11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91" name="Oval 93"/>
              <p:cNvSpPr>
                <a:spLocks noChangeArrowheads="1"/>
              </p:cNvSpPr>
              <p:nvPr/>
            </p:nvSpPr>
            <p:spPr bwMode="auto">
              <a:xfrm>
                <a:off x="1003" y="3881"/>
                <a:ext cx="11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92" name="Oval 94"/>
              <p:cNvSpPr>
                <a:spLocks noChangeArrowheads="1"/>
              </p:cNvSpPr>
              <p:nvPr/>
            </p:nvSpPr>
            <p:spPr bwMode="auto">
              <a:xfrm>
                <a:off x="996" y="3898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93" name="Oval 95"/>
              <p:cNvSpPr>
                <a:spLocks noChangeArrowheads="1"/>
              </p:cNvSpPr>
              <p:nvPr/>
            </p:nvSpPr>
            <p:spPr bwMode="auto">
              <a:xfrm>
                <a:off x="1053" y="3859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94" name="Oval 96"/>
              <p:cNvSpPr>
                <a:spLocks noChangeArrowheads="1"/>
              </p:cNvSpPr>
              <p:nvPr/>
            </p:nvSpPr>
            <p:spPr bwMode="auto">
              <a:xfrm>
                <a:off x="840" y="3803"/>
                <a:ext cx="9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95" name="Oval 97"/>
              <p:cNvSpPr>
                <a:spLocks noChangeArrowheads="1"/>
              </p:cNvSpPr>
              <p:nvPr/>
            </p:nvSpPr>
            <p:spPr bwMode="auto">
              <a:xfrm>
                <a:off x="836" y="3778"/>
                <a:ext cx="12" cy="1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96" name="Oval 98"/>
              <p:cNvSpPr>
                <a:spLocks noChangeArrowheads="1"/>
              </p:cNvSpPr>
              <p:nvPr/>
            </p:nvSpPr>
            <p:spPr bwMode="auto">
              <a:xfrm>
                <a:off x="826" y="3759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97" name="Oval 99"/>
              <p:cNvSpPr>
                <a:spLocks noChangeArrowheads="1"/>
              </p:cNvSpPr>
              <p:nvPr/>
            </p:nvSpPr>
            <p:spPr bwMode="auto">
              <a:xfrm>
                <a:off x="815" y="3768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98" name="Oval 100"/>
              <p:cNvSpPr>
                <a:spLocks noChangeArrowheads="1"/>
              </p:cNvSpPr>
              <p:nvPr/>
            </p:nvSpPr>
            <p:spPr bwMode="auto">
              <a:xfrm>
                <a:off x="851" y="3686"/>
                <a:ext cx="9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99" name="Oval 101"/>
              <p:cNvSpPr>
                <a:spLocks noChangeArrowheads="1"/>
              </p:cNvSpPr>
              <p:nvPr/>
            </p:nvSpPr>
            <p:spPr bwMode="auto">
              <a:xfrm>
                <a:off x="840" y="3670"/>
                <a:ext cx="8" cy="7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00" name="Oval 102"/>
              <p:cNvSpPr>
                <a:spLocks noChangeArrowheads="1"/>
              </p:cNvSpPr>
              <p:nvPr/>
            </p:nvSpPr>
            <p:spPr bwMode="auto">
              <a:xfrm>
                <a:off x="878" y="3665"/>
                <a:ext cx="14" cy="1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01" name="Oval 103"/>
              <p:cNvSpPr>
                <a:spLocks noChangeArrowheads="1"/>
              </p:cNvSpPr>
              <p:nvPr/>
            </p:nvSpPr>
            <p:spPr bwMode="auto">
              <a:xfrm>
                <a:off x="914" y="3652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02" name="Oval 104"/>
              <p:cNvSpPr>
                <a:spLocks noChangeArrowheads="1"/>
              </p:cNvSpPr>
              <p:nvPr/>
            </p:nvSpPr>
            <p:spPr bwMode="auto">
              <a:xfrm>
                <a:off x="856" y="3652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03" name="Oval 105"/>
              <p:cNvSpPr>
                <a:spLocks noChangeArrowheads="1"/>
              </p:cNvSpPr>
              <p:nvPr/>
            </p:nvSpPr>
            <p:spPr bwMode="auto">
              <a:xfrm>
                <a:off x="837" y="3865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04" name="Oval 106"/>
              <p:cNvSpPr>
                <a:spLocks noChangeArrowheads="1"/>
              </p:cNvSpPr>
              <p:nvPr/>
            </p:nvSpPr>
            <p:spPr bwMode="auto">
              <a:xfrm>
                <a:off x="862" y="3862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05" name="Oval 107"/>
              <p:cNvSpPr>
                <a:spLocks noChangeArrowheads="1"/>
              </p:cNvSpPr>
              <p:nvPr/>
            </p:nvSpPr>
            <p:spPr bwMode="auto">
              <a:xfrm>
                <a:off x="823" y="3833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06" name="Oval 108"/>
              <p:cNvSpPr>
                <a:spLocks noChangeArrowheads="1"/>
              </p:cNvSpPr>
              <p:nvPr/>
            </p:nvSpPr>
            <p:spPr bwMode="auto">
              <a:xfrm>
                <a:off x="794" y="3819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07" name="Oval 109"/>
              <p:cNvSpPr>
                <a:spLocks noChangeArrowheads="1"/>
              </p:cNvSpPr>
              <p:nvPr/>
            </p:nvSpPr>
            <p:spPr bwMode="auto">
              <a:xfrm>
                <a:off x="760" y="3808"/>
                <a:ext cx="18" cy="18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08" name="Oval 110"/>
              <p:cNvSpPr>
                <a:spLocks noChangeArrowheads="1"/>
              </p:cNvSpPr>
              <p:nvPr/>
            </p:nvSpPr>
            <p:spPr bwMode="auto">
              <a:xfrm>
                <a:off x="892" y="3800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09" name="Oval 111"/>
              <p:cNvSpPr>
                <a:spLocks noChangeArrowheads="1"/>
              </p:cNvSpPr>
              <p:nvPr/>
            </p:nvSpPr>
            <p:spPr bwMode="auto">
              <a:xfrm>
                <a:off x="852" y="3777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10" name="Oval 112"/>
              <p:cNvSpPr>
                <a:spLocks noChangeArrowheads="1"/>
              </p:cNvSpPr>
              <p:nvPr/>
            </p:nvSpPr>
            <p:spPr bwMode="auto">
              <a:xfrm>
                <a:off x="895" y="3766"/>
                <a:ext cx="13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11" name="Oval 113"/>
              <p:cNvSpPr>
                <a:spLocks noChangeArrowheads="1"/>
              </p:cNvSpPr>
              <p:nvPr/>
            </p:nvSpPr>
            <p:spPr bwMode="auto">
              <a:xfrm>
                <a:off x="911" y="3740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12" name="Oval 114"/>
              <p:cNvSpPr>
                <a:spLocks noChangeArrowheads="1"/>
              </p:cNvSpPr>
              <p:nvPr/>
            </p:nvSpPr>
            <p:spPr bwMode="auto">
              <a:xfrm>
                <a:off x="916" y="3689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13" name="Oval 115"/>
              <p:cNvSpPr>
                <a:spLocks noChangeArrowheads="1"/>
              </p:cNvSpPr>
              <p:nvPr/>
            </p:nvSpPr>
            <p:spPr bwMode="auto">
              <a:xfrm>
                <a:off x="755" y="3727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14" name="Oval 116"/>
              <p:cNvSpPr>
                <a:spLocks noChangeArrowheads="1"/>
              </p:cNvSpPr>
              <p:nvPr/>
            </p:nvSpPr>
            <p:spPr bwMode="auto">
              <a:xfrm>
                <a:off x="837" y="3725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15" name="Oval 117"/>
              <p:cNvSpPr>
                <a:spLocks noChangeArrowheads="1"/>
              </p:cNvSpPr>
              <p:nvPr/>
            </p:nvSpPr>
            <p:spPr bwMode="auto">
              <a:xfrm>
                <a:off x="834" y="3684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16" name="Oval 118"/>
              <p:cNvSpPr>
                <a:spLocks noChangeArrowheads="1"/>
              </p:cNvSpPr>
              <p:nvPr/>
            </p:nvSpPr>
            <p:spPr bwMode="auto">
              <a:xfrm>
                <a:off x="956" y="3893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17" name="Oval 119"/>
              <p:cNvSpPr>
                <a:spLocks noChangeArrowheads="1"/>
              </p:cNvSpPr>
              <p:nvPr/>
            </p:nvSpPr>
            <p:spPr bwMode="auto">
              <a:xfrm>
                <a:off x="1072" y="3873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18" name="Oval 120"/>
              <p:cNvSpPr>
                <a:spLocks noChangeArrowheads="1"/>
              </p:cNvSpPr>
              <p:nvPr/>
            </p:nvSpPr>
            <p:spPr bwMode="auto">
              <a:xfrm>
                <a:off x="1100" y="3859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19" name="Oval 121"/>
              <p:cNvSpPr>
                <a:spLocks noChangeArrowheads="1"/>
              </p:cNvSpPr>
              <p:nvPr/>
            </p:nvSpPr>
            <p:spPr bwMode="auto">
              <a:xfrm>
                <a:off x="1025" y="3851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20" name="Oval 122"/>
              <p:cNvSpPr>
                <a:spLocks noChangeArrowheads="1"/>
              </p:cNvSpPr>
              <p:nvPr/>
            </p:nvSpPr>
            <p:spPr bwMode="auto">
              <a:xfrm>
                <a:off x="1102" y="3801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21" name="Oval 123"/>
              <p:cNvSpPr>
                <a:spLocks noChangeArrowheads="1"/>
              </p:cNvSpPr>
              <p:nvPr/>
            </p:nvSpPr>
            <p:spPr bwMode="auto">
              <a:xfrm>
                <a:off x="1084" y="3730"/>
                <a:ext cx="14" cy="1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22" name="Oval 124"/>
              <p:cNvSpPr>
                <a:spLocks noChangeArrowheads="1"/>
              </p:cNvSpPr>
              <p:nvPr/>
            </p:nvSpPr>
            <p:spPr bwMode="auto">
              <a:xfrm>
                <a:off x="1065" y="3745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23" name="Oval 125"/>
              <p:cNvSpPr>
                <a:spLocks noChangeArrowheads="1"/>
              </p:cNvSpPr>
              <p:nvPr/>
            </p:nvSpPr>
            <p:spPr bwMode="auto">
              <a:xfrm>
                <a:off x="865" y="3686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24" name="Oval 126"/>
              <p:cNvSpPr>
                <a:spLocks noChangeArrowheads="1"/>
              </p:cNvSpPr>
              <p:nvPr/>
            </p:nvSpPr>
            <p:spPr bwMode="auto">
              <a:xfrm>
                <a:off x="901" y="3675"/>
                <a:ext cx="13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25" name="Oval 127"/>
              <p:cNvSpPr>
                <a:spLocks noChangeArrowheads="1"/>
              </p:cNvSpPr>
              <p:nvPr/>
            </p:nvSpPr>
            <p:spPr bwMode="auto">
              <a:xfrm>
                <a:off x="1062" y="3782"/>
                <a:ext cx="14" cy="14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26" name="Oval 128"/>
              <p:cNvSpPr>
                <a:spLocks noChangeArrowheads="1"/>
              </p:cNvSpPr>
              <p:nvPr/>
            </p:nvSpPr>
            <p:spPr bwMode="auto">
              <a:xfrm>
                <a:off x="1043" y="3807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27" name="Oval 129"/>
              <p:cNvSpPr>
                <a:spLocks noChangeArrowheads="1"/>
              </p:cNvSpPr>
              <p:nvPr/>
            </p:nvSpPr>
            <p:spPr bwMode="auto">
              <a:xfrm>
                <a:off x="1028" y="3818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28" name="Oval 130"/>
              <p:cNvSpPr>
                <a:spLocks noChangeArrowheads="1"/>
              </p:cNvSpPr>
              <p:nvPr/>
            </p:nvSpPr>
            <p:spPr bwMode="auto">
              <a:xfrm>
                <a:off x="1013" y="3834"/>
                <a:ext cx="10" cy="10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29" name="Oval 131"/>
              <p:cNvSpPr>
                <a:spLocks noChangeArrowheads="1"/>
              </p:cNvSpPr>
              <p:nvPr/>
            </p:nvSpPr>
            <p:spPr bwMode="auto">
              <a:xfrm>
                <a:off x="1004" y="3843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30" name="Oval 132"/>
              <p:cNvSpPr>
                <a:spLocks noChangeArrowheads="1"/>
              </p:cNvSpPr>
              <p:nvPr/>
            </p:nvSpPr>
            <p:spPr bwMode="auto">
              <a:xfrm>
                <a:off x="774" y="3731"/>
                <a:ext cx="12" cy="1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31" name="Oval 133"/>
              <p:cNvSpPr>
                <a:spLocks noChangeArrowheads="1"/>
              </p:cNvSpPr>
              <p:nvPr/>
            </p:nvSpPr>
            <p:spPr bwMode="auto">
              <a:xfrm>
                <a:off x="898" y="3657"/>
                <a:ext cx="7" cy="8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32" name="Oval 134"/>
              <p:cNvSpPr>
                <a:spLocks noChangeArrowheads="1"/>
              </p:cNvSpPr>
              <p:nvPr/>
            </p:nvSpPr>
            <p:spPr bwMode="auto">
              <a:xfrm>
                <a:off x="815" y="3631"/>
                <a:ext cx="9" cy="9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33" name="Oval 135"/>
              <p:cNvSpPr>
                <a:spLocks noChangeArrowheads="1"/>
              </p:cNvSpPr>
              <p:nvPr/>
            </p:nvSpPr>
            <p:spPr bwMode="auto">
              <a:xfrm>
                <a:off x="919" y="3609"/>
                <a:ext cx="13" cy="1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34" name="Oval 136"/>
              <p:cNvSpPr>
                <a:spLocks noChangeArrowheads="1"/>
              </p:cNvSpPr>
              <p:nvPr/>
            </p:nvSpPr>
            <p:spPr bwMode="auto">
              <a:xfrm>
                <a:off x="943" y="3774"/>
                <a:ext cx="14" cy="14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35" name="Oval 137"/>
              <p:cNvSpPr>
                <a:spLocks noChangeArrowheads="1"/>
              </p:cNvSpPr>
              <p:nvPr/>
            </p:nvSpPr>
            <p:spPr bwMode="auto">
              <a:xfrm>
                <a:off x="916" y="3798"/>
                <a:ext cx="9" cy="9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36" name="Oval 138"/>
              <p:cNvSpPr>
                <a:spLocks noChangeArrowheads="1"/>
              </p:cNvSpPr>
              <p:nvPr/>
            </p:nvSpPr>
            <p:spPr bwMode="auto">
              <a:xfrm>
                <a:off x="906" y="3828"/>
                <a:ext cx="14" cy="15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37" name="Oval 139"/>
              <p:cNvSpPr>
                <a:spLocks noChangeArrowheads="1"/>
              </p:cNvSpPr>
              <p:nvPr/>
            </p:nvSpPr>
            <p:spPr bwMode="auto">
              <a:xfrm>
                <a:off x="934" y="3797"/>
                <a:ext cx="14" cy="14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38" name="Oval 140"/>
              <p:cNvSpPr>
                <a:spLocks noChangeArrowheads="1"/>
              </p:cNvSpPr>
              <p:nvPr/>
            </p:nvSpPr>
            <p:spPr bwMode="auto">
              <a:xfrm>
                <a:off x="1078" y="3640"/>
                <a:ext cx="15" cy="15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39" name="Oval 141"/>
              <p:cNvSpPr>
                <a:spLocks noChangeArrowheads="1"/>
              </p:cNvSpPr>
              <p:nvPr/>
            </p:nvSpPr>
            <p:spPr bwMode="auto">
              <a:xfrm>
                <a:off x="1036" y="3616"/>
                <a:ext cx="9" cy="9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740" name="Oval 142"/>
              <p:cNvSpPr>
                <a:spLocks noChangeArrowheads="1"/>
              </p:cNvSpPr>
              <p:nvPr/>
            </p:nvSpPr>
            <p:spPr bwMode="auto">
              <a:xfrm>
                <a:off x="1062" y="3670"/>
                <a:ext cx="11" cy="10"/>
              </a:xfrm>
              <a:prstGeom prst="ellipse">
                <a:avLst/>
              </a:prstGeom>
              <a:solidFill>
                <a:srgbClr val="E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4868863"/>
            <a:ext cx="6786563" cy="1560512"/>
          </a:xfrm>
        </p:spPr>
        <p:txBody>
          <a:bodyPr/>
          <a:lstStyle/>
          <a:p>
            <a:pPr marL="26988"/>
            <a:r>
              <a:rPr lang="ru-RU" sz="4400" b="1" smtClean="0">
                <a:solidFill>
                  <a:srgbClr val="FF0000"/>
                </a:solidFill>
              </a:rPr>
              <a:t>Человек есть то, что он ест. </a:t>
            </a:r>
          </a:p>
          <a:p>
            <a:pPr marL="26988" algn="r"/>
            <a:r>
              <a:rPr lang="ru-RU" sz="3600" smtClean="0">
                <a:solidFill>
                  <a:schemeClr val="tx1"/>
                </a:solidFill>
              </a:rPr>
              <a:t>Г. Гейне</a:t>
            </a:r>
          </a:p>
        </p:txBody>
      </p:sp>
      <p:pic>
        <p:nvPicPr>
          <p:cNvPr id="1433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836613"/>
            <a:ext cx="58324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643063" y="571500"/>
            <a:ext cx="7043737" cy="60721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/>
              <a:t>	</a:t>
            </a:r>
            <a:r>
              <a:rPr lang="ru-RU" sz="2800" b="1" smtClean="0"/>
              <a:t>Неправильное питание</a:t>
            </a:r>
          </a:p>
          <a:p>
            <a:pPr>
              <a:buFont typeface="Wingdings" pitchFamily="2" charset="2"/>
              <a:buChar char="Ø"/>
            </a:pPr>
            <a:r>
              <a:rPr lang="ru-RU" sz="2800" smtClean="0"/>
              <a:t>создаёт большой дефицит микроэлементов и витаминов в организме ребёнка, снижает функциональные резервы организма,</a:t>
            </a:r>
          </a:p>
          <a:p>
            <a:pPr>
              <a:buFont typeface="Wingdings" pitchFamily="2" charset="2"/>
              <a:buChar char="Ø"/>
            </a:pPr>
            <a:r>
              <a:rPr lang="ru-RU" sz="2800" smtClean="0"/>
              <a:t>способствует высокому эмоциональному напряжению, несформированности коммуникативных качеств (отсюда раздражительность, агрессия или, наоборот, обидчивость, плаксивость), распространённости появления вредных привычек.</a:t>
            </a:r>
          </a:p>
          <a:p>
            <a:pPr>
              <a:buFontTx/>
              <a:buChar char="-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395288" y="142875"/>
            <a:ext cx="8424862" cy="6500813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u="sng" dirty="0" smtClean="0"/>
              <a:t>Принципы рационального питания.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Рацион питания детей по энергетической ценности должен покрывать их энергетические затраты.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Рацион питания ребёнка должен быть сбалансирован по всем заменимым и незаменимым пищевым факторам, включая белки и аминокислоты, пищевые жиры и жирные кислоты, витамины, минеральные соли и микроэлементы.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Ребёнок должен получать все группы продуктов, т.е. рацион должен быть разнообразным.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Пища должна быть безопасной и соответствовать санитарным нормам и правилам, действующим в РФ.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Необходимо также учитывать индивидуальную особенность детей, в том числе непереносимость отдельных продуктов и блюд.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Важное внимание должно уделяться соблюдению режима питания.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229600" cy="11430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</a:rPr>
              <a:t>Здоровое питание - </a:t>
            </a:r>
            <a:endParaRPr lang="ru-RU" sz="32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5" y="1285875"/>
            <a:ext cx="4000500" cy="5572125"/>
          </a:xfrm>
        </p:spPr>
        <p:txBody>
          <a:bodyPr rtlCol="0">
            <a:normAutofit fontScale="6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700" dirty="0" smtClean="0"/>
              <a:t>    </a:t>
            </a:r>
            <a:r>
              <a:rPr lang="en-US" sz="3700" dirty="0" smtClean="0"/>
              <a:t> </a:t>
            </a:r>
            <a:r>
              <a:rPr lang="en-US" sz="3700" dirty="0" err="1" smtClean="0"/>
              <a:t>это</a:t>
            </a:r>
            <a:r>
              <a:rPr lang="en-US" sz="3700" dirty="0" smtClean="0"/>
              <a:t> </a:t>
            </a:r>
            <a:r>
              <a:rPr lang="en-US" sz="3700" dirty="0" err="1" smtClean="0"/>
              <a:t>питание</a:t>
            </a:r>
            <a:r>
              <a:rPr lang="ru-RU" sz="3700" dirty="0" smtClean="0"/>
              <a:t> </a:t>
            </a:r>
            <a:r>
              <a:rPr lang="en-US" sz="3700" dirty="0" err="1" smtClean="0"/>
              <a:t>сбалансированное</a:t>
            </a:r>
            <a:r>
              <a:rPr lang="en-US" sz="3700" dirty="0" smtClean="0"/>
              <a:t> </a:t>
            </a:r>
            <a:r>
              <a:rPr lang="en-US" sz="3700" dirty="0" err="1" smtClean="0"/>
              <a:t>по</a:t>
            </a:r>
            <a:r>
              <a:rPr lang="en-US" sz="3700" dirty="0" smtClean="0"/>
              <a:t> </a:t>
            </a:r>
            <a:r>
              <a:rPr lang="en-US" sz="3700" dirty="0" err="1" smtClean="0"/>
              <a:t>соотношению</a:t>
            </a:r>
            <a:r>
              <a:rPr lang="ru-RU" sz="3700" dirty="0" smtClean="0"/>
              <a:t>:</a:t>
            </a:r>
            <a:r>
              <a:rPr lang="en-US" sz="3700" dirty="0" smtClean="0"/>
              <a:t> </a:t>
            </a:r>
            <a:r>
              <a:rPr lang="en-US" sz="3700" dirty="0" err="1" smtClean="0"/>
              <a:t>углеводы</a:t>
            </a:r>
            <a:r>
              <a:rPr lang="en-US" sz="3700" dirty="0" smtClean="0"/>
              <a:t> – </a:t>
            </a:r>
            <a:r>
              <a:rPr lang="en-US" sz="3700" dirty="0" err="1" smtClean="0"/>
              <a:t>белки</a:t>
            </a:r>
            <a:r>
              <a:rPr lang="en-US" sz="3700" dirty="0" smtClean="0"/>
              <a:t> – </a:t>
            </a:r>
            <a:r>
              <a:rPr lang="en-US" sz="3700" dirty="0" err="1" smtClean="0"/>
              <a:t>жиры</a:t>
            </a:r>
            <a:r>
              <a:rPr lang="en-US" sz="3700" dirty="0" smtClean="0"/>
              <a:t>, </a:t>
            </a:r>
            <a:r>
              <a:rPr lang="en-US" sz="3700" dirty="0" err="1" smtClean="0"/>
              <a:t>содержащее</a:t>
            </a:r>
            <a:r>
              <a:rPr lang="en-US" sz="3700" dirty="0" smtClean="0"/>
              <a:t> </a:t>
            </a:r>
            <a:r>
              <a:rPr lang="en-US" sz="3700" dirty="0" err="1" smtClean="0"/>
              <a:t>достаточно</a:t>
            </a:r>
            <a:r>
              <a:rPr lang="en-US" sz="3700" dirty="0" smtClean="0"/>
              <a:t> витаминов и </a:t>
            </a:r>
            <a:r>
              <a:rPr lang="en-US" sz="3700" dirty="0" err="1" smtClean="0"/>
              <a:t>минералов</a:t>
            </a:r>
            <a:r>
              <a:rPr lang="en-US" sz="3700" dirty="0" smtClean="0"/>
              <a:t>.</a:t>
            </a:r>
            <a:endParaRPr lang="ru-RU" sz="37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700" dirty="0" smtClean="0"/>
              <a:t>     </a:t>
            </a:r>
            <a:r>
              <a:rPr lang="en-US" sz="3700" dirty="0" smtClean="0"/>
              <a:t> </a:t>
            </a:r>
            <a:r>
              <a:rPr lang="en-US" sz="3700" dirty="0" err="1" smtClean="0"/>
              <a:t>Современная</a:t>
            </a:r>
            <a:r>
              <a:rPr lang="en-US" sz="3700" dirty="0" smtClean="0"/>
              <a:t> </a:t>
            </a:r>
            <a:r>
              <a:rPr lang="en-US" sz="3700" dirty="0" err="1" smtClean="0"/>
              <a:t>модель</a:t>
            </a:r>
            <a:r>
              <a:rPr lang="en-US" sz="3700" dirty="0" smtClean="0"/>
              <a:t> </a:t>
            </a:r>
            <a:r>
              <a:rPr lang="en-US" sz="3700" dirty="0" err="1" smtClean="0"/>
              <a:t>рационального</a:t>
            </a:r>
            <a:r>
              <a:rPr lang="en-US" sz="3700" dirty="0" smtClean="0"/>
              <a:t> </a:t>
            </a:r>
            <a:r>
              <a:rPr lang="en-US" sz="3700" dirty="0" err="1" smtClean="0"/>
              <a:t>питания</a:t>
            </a:r>
            <a:r>
              <a:rPr lang="en-US" sz="3700" dirty="0" smtClean="0"/>
              <a:t> </a:t>
            </a:r>
            <a:r>
              <a:rPr lang="en-US" sz="3700" dirty="0" err="1" smtClean="0"/>
              <a:t>имеет</a:t>
            </a:r>
            <a:r>
              <a:rPr lang="en-US" sz="3700" dirty="0" smtClean="0"/>
              <a:t> </a:t>
            </a:r>
            <a:r>
              <a:rPr lang="en-US" sz="3700" dirty="0" err="1" smtClean="0"/>
              <a:t>вид</a:t>
            </a:r>
            <a:r>
              <a:rPr lang="en-US" sz="3700" dirty="0" smtClean="0"/>
              <a:t> пирамиды: </a:t>
            </a:r>
            <a:r>
              <a:rPr lang="en-US" sz="3700" dirty="0" err="1" smtClean="0"/>
              <a:t>продукты</a:t>
            </a:r>
            <a:r>
              <a:rPr lang="en-US" sz="3700" dirty="0" smtClean="0"/>
              <a:t> в </a:t>
            </a:r>
            <a:r>
              <a:rPr lang="en-US" sz="3700" dirty="0" err="1" smtClean="0"/>
              <a:t>ней</a:t>
            </a:r>
            <a:r>
              <a:rPr lang="en-US" sz="3700" dirty="0" smtClean="0"/>
              <a:t> </a:t>
            </a:r>
            <a:r>
              <a:rPr lang="en-US" sz="3700" dirty="0" err="1" smtClean="0"/>
              <a:t>располагаются</a:t>
            </a:r>
            <a:r>
              <a:rPr lang="en-US" sz="3700" dirty="0" smtClean="0"/>
              <a:t> </a:t>
            </a:r>
            <a:r>
              <a:rPr lang="en-US" sz="3700" dirty="0" err="1" smtClean="0"/>
              <a:t>от</a:t>
            </a:r>
            <a:r>
              <a:rPr lang="en-US" sz="3700" dirty="0" smtClean="0"/>
              <a:t> </a:t>
            </a:r>
            <a:r>
              <a:rPr lang="en-US" sz="3700" dirty="0" err="1" smtClean="0"/>
              <a:t>основания</a:t>
            </a:r>
            <a:r>
              <a:rPr lang="en-US" sz="3700" dirty="0" smtClean="0"/>
              <a:t> к </a:t>
            </a:r>
            <a:r>
              <a:rPr lang="en-US" sz="3700" dirty="0" err="1" smtClean="0"/>
              <a:t>вершине</a:t>
            </a:r>
            <a:r>
              <a:rPr lang="en-US" sz="3700" dirty="0" smtClean="0"/>
              <a:t> </a:t>
            </a:r>
            <a:r>
              <a:rPr lang="en-US" sz="3700" dirty="0" err="1" smtClean="0"/>
              <a:t>по</a:t>
            </a:r>
            <a:r>
              <a:rPr lang="en-US" sz="3700" dirty="0" smtClean="0"/>
              <a:t> </a:t>
            </a:r>
            <a:r>
              <a:rPr lang="en-US" sz="3700" dirty="0" err="1" smtClean="0"/>
              <a:t>мере</a:t>
            </a:r>
            <a:r>
              <a:rPr lang="en-US" sz="3700" dirty="0" smtClean="0"/>
              <a:t> </a:t>
            </a:r>
            <a:r>
              <a:rPr lang="en-US" sz="3700" dirty="0" err="1" smtClean="0"/>
              <a:t>убывания</a:t>
            </a:r>
            <a:r>
              <a:rPr lang="en-US" sz="3700" dirty="0" smtClean="0"/>
              <a:t> </a:t>
            </a:r>
            <a:r>
              <a:rPr lang="en-US" sz="3700" dirty="0" err="1" smtClean="0"/>
              <a:t>их</a:t>
            </a:r>
            <a:r>
              <a:rPr lang="en-US" sz="3700" dirty="0" smtClean="0"/>
              <a:t> </a:t>
            </a:r>
            <a:r>
              <a:rPr lang="en-US" sz="3700" dirty="0" err="1" smtClean="0"/>
              <a:t>полезности</a:t>
            </a:r>
            <a:r>
              <a:rPr lang="en-US" sz="3700" dirty="0" smtClean="0"/>
              <a:t>. </a:t>
            </a:r>
            <a:r>
              <a:rPr lang="en-US" sz="3700" dirty="0" err="1" smtClean="0"/>
              <a:t>Ориентируясь</a:t>
            </a:r>
            <a:r>
              <a:rPr lang="en-US" sz="3700" dirty="0" smtClean="0"/>
              <a:t> </a:t>
            </a:r>
            <a:r>
              <a:rPr lang="en-US" sz="3700" dirty="0" err="1" smtClean="0"/>
              <a:t>на</a:t>
            </a:r>
            <a:r>
              <a:rPr lang="en-US" sz="3700" dirty="0" smtClean="0"/>
              <a:t> </a:t>
            </a:r>
            <a:r>
              <a:rPr lang="en-US" sz="3700" dirty="0" err="1" smtClean="0"/>
              <a:t>нее</a:t>
            </a:r>
            <a:r>
              <a:rPr lang="en-US" sz="3700" dirty="0" smtClean="0"/>
              <a:t>, </a:t>
            </a:r>
            <a:r>
              <a:rPr lang="en-US" sz="3700" dirty="0" err="1" smtClean="0"/>
              <a:t>Вы</a:t>
            </a:r>
            <a:r>
              <a:rPr lang="en-US" sz="3700" dirty="0" smtClean="0"/>
              <a:t> </a:t>
            </a:r>
            <a:r>
              <a:rPr lang="en-US" sz="3700" dirty="0" err="1" smtClean="0"/>
              <a:t>сможете</a:t>
            </a:r>
            <a:r>
              <a:rPr lang="en-US" sz="3700" dirty="0" smtClean="0"/>
              <a:t> </a:t>
            </a:r>
            <a:r>
              <a:rPr lang="en-US" sz="3700" dirty="0" err="1" smtClean="0"/>
              <a:t>составлять</a:t>
            </a:r>
            <a:r>
              <a:rPr lang="en-US" sz="3700" dirty="0" smtClean="0"/>
              <a:t> </a:t>
            </a:r>
            <a:r>
              <a:rPr lang="en-US" sz="3700" dirty="0" err="1" smtClean="0"/>
              <a:t>сбалансированный</a:t>
            </a:r>
            <a:r>
              <a:rPr lang="en-US" sz="3700" dirty="0" smtClean="0"/>
              <a:t> </a:t>
            </a:r>
            <a:r>
              <a:rPr lang="en-US" sz="3700" dirty="0" err="1" smtClean="0"/>
              <a:t>рацион</a:t>
            </a:r>
            <a:r>
              <a:rPr lang="en-US" sz="3700" dirty="0" smtClean="0"/>
              <a:t> </a:t>
            </a:r>
            <a:r>
              <a:rPr lang="en-US" sz="3700" dirty="0" err="1" smtClean="0"/>
              <a:t>на</a:t>
            </a:r>
            <a:r>
              <a:rPr lang="en-US" sz="3700" dirty="0" smtClean="0"/>
              <a:t> </a:t>
            </a:r>
            <a:r>
              <a:rPr lang="en-US" sz="3700" dirty="0" err="1" smtClean="0"/>
              <a:t>каждый</a:t>
            </a:r>
            <a:r>
              <a:rPr lang="en-US" sz="3700" dirty="0" smtClean="0"/>
              <a:t> </a:t>
            </a:r>
            <a:r>
              <a:rPr lang="en-US" sz="3700" dirty="0" err="1" smtClean="0"/>
              <a:t>день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446246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Первый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кирпич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пищевой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пирамиды –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зерновой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908050"/>
            <a:ext cx="7800975" cy="3857625"/>
          </a:xfrm>
        </p:spPr>
        <p:txBody>
          <a:bodyPr rtlCol="0">
            <a:normAutofit fontScale="7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 </a:t>
            </a:r>
            <a:endParaRPr lang="ru-RU" b="1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Основание</a:t>
            </a:r>
            <a:r>
              <a:rPr lang="en-US" dirty="0" smtClean="0"/>
              <a:t> пирамиды </a:t>
            </a:r>
            <a:r>
              <a:rPr lang="en-US" dirty="0" err="1" smtClean="0"/>
              <a:t>образуют</a:t>
            </a:r>
            <a:r>
              <a:rPr lang="en-US" dirty="0" smtClean="0"/>
              <a:t> </a:t>
            </a:r>
            <a:r>
              <a:rPr lang="en-US" dirty="0" err="1" smtClean="0"/>
              <a:t>цельнозерновые</a:t>
            </a:r>
            <a:r>
              <a:rPr lang="en-US" dirty="0" smtClean="0"/>
              <a:t> </a:t>
            </a:r>
            <a:r>
              <a:rPr lang="en-US" dirty="0" err="1" smtClean="0"/>
              <a:t>продукты</a:t>
            </a:r>
            <a:r>
              <a:rPr lang="en-US" dirty="0" smtClean="0"/>
              <a:t>, </a:t>
            </a:r>
            <a:r>
              <a:rPr lang="en-US" dirty="0" err="1" smtClean="0"/>
              <a:t>значение</a:t>
            </a:r>
            <a:r>
              <a:rPr lang="en-US" dirty="0" smtClean="0"/>
              <a:t> </a:t>
            </a:r>
            <a:r>
              <a:rPr lang="en-US" dirty="0" err="1" smtClean="0"/>
              <a:t>которых</a:t>
            </a:r>
            <a:r>
              <a:rPr lang="en-US" dirty="0" smtClean="0"/>
              <a:t> </a:t>
            </a:r>
            <a:r>
              <a:rPr lang="en-US" dirty="0" err="1" smtClean="0"/>
              <a:t>часто</a:t>
            </a:r>
            <a:r>
              <a:rPr lang="en-US" dirty="0" smtClean="0"/>
              <a:t> </a:t>
            </a:r>
            <a:r>
              <a:rPr lang="en-US" dirty="0" err="1" smtClean="0"/>
              <a:t>недооценивается</a:t>
            </a:r>
            <a:r>
              <a:rPr lang="en-US" dirty="0" smtClean="0"/>
              <a:t> и </a:t>
            </a:r>
            <a:r>
              <a:rPr lang="en-US" dirty="0" err="1" smtClean="0"/>
              <a:t>содержание</a:t>
            </a:r>
            <a:r>
              <a:rPr lang="en-US" dirty="0" smtClean="0"/>
              <a:t> </a:t>
            </a:r>
            <a:r>
              <a:rPr lang="en-US" dirty="0" err="1" smtClean="0"/>
              <a:t>которых</a:t>
            </a:r>
            <a:r>
              <a:rPr lang="en-US" dirty="0" smtClean="0"/>
              <a:t> в </a:t>
            </a:r>
            <a:r>
              <a:rPr lang="en-US" dirty="0" err="1" smtClean="0"/>
              <a:t>нашем</a:t>
            </a:r>
            <a:r>
              <a:rPr lang="en-US" dirty="0" smtClean="0"/>
              <a:t> </a:t>
            </a:r>
            <a:r>
              <a:rPr lang="en-US" dirty="0" err="1" smtClean="0"/>
              <a:t>меню</a:t>
            </a:r>
            <a:r>
              <a:rPr lang="en-US" dirty="0" smtClean="0"/>
              <a:t>, </a:t>
            </a:r>
            <a:r>
              <a:rPr lang="en-US" dirty="0" err="1" smtClean="0"/>
              <a:t>как</a:t>
            </a:r>
            <a:r>
              <a:rPr lang="en-US" dirty="0" smtClean="0"/>
              <a:t> </a:t>
            </a:r>
            <a:r>
              <a:rPr lang="en-US" dirty="0" err="1" smtClean="0"/>
              <a:t>правило</a:t>
            </a:r>
            <a:r>
              <a:rPr lang="en-US" dirty="0" smtClean="0"/>
              <a:t>, </a:t>
            </a:r>
            <a:r>
              <a:rPr lang="en-US" dirty="0" err="1" smtClean="0"/>
              <a:t>недостаточное</a:t>
            </a:r>
            <a:r>
              <a:rPr lang="en-US" dirty="0" smtClean="0"/>
              <a:t>. </a:t>
            </a:r>
            <a:r>
              <a:rPr lang="en-US" dirty="0" err="1" smtClean="0"/>
              <a:t>Признайтесь</a:t>
            </a:r>
            <a:r>
              <a:rPr lang="en-US" dirty="0" smtClean="0"/>
              <a:t>, </a:t>
            </a:r>
            <a:r>
              <a:rPr lang="en-US" dirty="0" err="1" smtClean="0"/>
              <a:t>часто</a:t>
            </a:r>
            <a:r>
              <a:rPr lang="en-US" dirty="0" smtClean="0"/>
              <a:t> </a:t>
            </a:r>
            <a:r>
              <a:rPr lang="en-US" dirty="0" err="1" smtClean="0"/>
              <a:t>ли</a:t>
            </a:r>
            <a:r>
              <a:rPr lang="en-US" dirty="0" smtClean="0"/>
              <a:t> </a:t>
            </a:r>
            <a:r>
              <a:rPr lang="en-US" dirty="0" err="1" smtClean="0"/>
              <a:t>Вы</a:t>
            </a:r>
            <a:r>
              <a:rPr lang="en-US" dirty="0" smtClean="0"/>
              <a:t> </a:t>
            </a:r>
            <a:r>
              <a:rPr lang="en-US" dirty="0" err="1" smtClean="0"/>
              <a:t>едите</a:t>
            </a:r>
            <a:r>
              <a:rPr lang="en-US" dirty="0" smtClean="0"/>
              <a:t> </a:t>
            </a:r>
            <a:r>
              <a:rPr lang="en-US" dirty="0" err="1" smtClean="0"/>
              <a:t>каши</a:t>
            </a:r>
            <a:r>
              <a:rPr lang="en-US" dirty="0" smtClean="0"/>
              <a:t> - </a:t>
            </a:r>
            <a:r>
              <a:rPr lang="en-US" dirty="0" err="1" smtClean="0"/>
              <a:t>гречневую</a:t>
            </a:r>
            <a:r>
              <a:rPr lang="en-US" dirty="0" smtClean="0"/>
              <a:t>, </a:t>
            </a:r>
            <a:r>
              <a:rPr lang="en-US" dirty="0" err="1" smtClean="0"/>
              <a:t>овсяную</a:t>
            </a:r>
            <a:r>
              <a:rPr lang="en-US" dirty="0" smtClean="0"/>
              <a:t>, </a:t>
            </a:r>
            <a:r>
              <a:rPr lang="en-US" dirty="0" err="1" smtClean="0"/>
              <a:t>хлеб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муки</a:t>
            </a:r>
            <a:r>
              <a:rPr lang="en-US" dirty="0" smtClean="0"/>
              <a:t> </a:t>
            </a:r>
            <a:r>
              <a:rPr lang="en-US" dirty="0" err="1" smtClean="0"/>
              <a:t>грубого</a:t>
            </a:r>
            <a:r>
              <a:rPr lang="en-US" dirty="0" smtClean="0"/>
              <a:t> </a:t>
            </a:r>
            <a:r>
              <a:rPr lang="en-US" dirty="0" err="1" smtClean="0"/>
              <a:t>помола</a:t>
            </a:r>
            <a:r>
              <a:rPr lang="en-US" dirty="0" smtClean="0"/>
              <a:t>, </a:t>
            </a:r>
            <a:r>
              <a:rPr lang="en-US" dirty="0" err="1" smtClean="0"/>
              <a:t>макароны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пшеницы</a:t>
            </a:r>
            <a:r>
              <a:rPr lang="en-US" dirty="0" smtClean="0"/>
              <a:t> </a:t>
            </a:r>
            <a:r>
              <a:rPr lang="en-US" dirty="0" err="1" smtClean="0"/>
              <a:t>твердых</a:t>
            </a:r>
            <a:r>
              <a:rPr lang="en-US" dirty="0" smtClean="0"/>
              <a:t> </a:t>
            </a:r>
            <a:r>
              <a:rPr lang="en-US" dirty="0" err="1" smtClean="0"/>
              <a:t>сортов</a:t>
            </a:r>
            <a:r>
              <a:rPr lang="en-US" dirty="0" smtClean="0"/>
              <a:t>? А </a:t>
            </a:r>
            <a:r>
              <a:rPr lang="en-US" dirty="0" err="1" smtClean="0"/>
              <a:t>их</a:t>
            </a:r>
            <a:r>
              <a:rPr lang="en-US" dirty="0" smtClean="0"/>
              <a:t> в </a:t>
            </a:r>
            <a:r>
              <a:rPr lang="en-US" dirty="0" err="1" smtClean="0"/>
              <a:t>ежедневном</a:t>
            </a:r>
            <a:r>
              <a:rPr lang="en-US" dirty="0" smtClean="0"/>
              <a:t> </a:t>
            </a:r>
            <a:r>
              <a:rPr lang="en-US" dirty="0" err="1" smtClean="0"/>
              <a:t>рационе</a:t>
            </a:r>
            <a:r>
              <a:rPr lang="en-US" dirty="0" smtClean="0"/>
              <a:t> </a:t>
            </a:r>
            <a:r>
              <a:rPr lang="en-US" dirty="0" err="1" smtClean="0"/>
              <a:t>должно</a:t>
            </a:r>
            <a:r>
              <a:rPr lang="en-US" dirty="0" smtClean="0"/>
              <a:t> </a:t>
            </a:r>
            <a:r>
              <a:rPr lang="en-US" dirty="0" err="1" smtClean="0"/>
              <a:t>быть</a:t>
            </a:r>
            <a:r>
              <a:rPr lang="en-US" dirty="0" smtClean="0"/>
              <a:t> </a:t>
            </a:r>
            <a:r>
              <a:rPr lang="en-US" dirty="0" err="1" smtClean="0"/>
              <a:t>от</a:t>
            </a:r>
            <a:r>
              <a:rPr lang="en-US" dirty="0" smtClean="0"/>
              <a:t> 6 </a:t>
            </a:r>
            <a:r>
              <a:rPr lang="en-US" dirty="0" err="1" smtClean="0"/>
              <a:t>до</a:t>
            </a:r>
            <a:r>
              <a:rPr lang="en-US" dirty="0" smtClean="0"/>
              <a:t> 9 </a:t>
            </a:r>
            <a:r>
              <a:rPr lang="en-US" dirty="0" err="1" smtClean="0"/>
              <a:t>порций</a:t>
            </a:r>
            <a:r>
              <a:rPr lang="en-US" dirty="0" smtClean="0"/>
              <a:t>! 1 </a:t>
            </a:r>
            <a:r>
              <a:rPr lang="en-US" dirty="0" err="1" smtClean="0"/>
              <a:t>порция</a:t>
            </a:r>
            <a:r>
              <a:rPr lang="en-US" dirty="0" smtClean="0"/>
              <a:t> </a:t>
            </a:r>
            <a:r>
              <a:rPr lang="en-US" dirty="0" err="1" smtClean="0"/>
              <a:t>зерновых</a:t>
            </a:r>
            <a:r>
              <a:rPr lang="en-US" dirty="0" smtClean="0"/>
              <a:t> </a:t>
            </a:r>
            <a:r>
              <a:rPr lang="en-US" dirty="0" err="1" smtClean="0"/>
              <a:t>продуктов</a:t>
            </a:r>
            <a:r>
              <a:rPr lang="en-US" dirty="0" smtClean="0"/>
              <a:t> - </a:t>
            </a:r>
            <a:r>
              <a:rPr lang="en-US" dirty="0" err="1" smtClean="0"/>
              <a:t>это</a:t>
            </a:r>
            <a:r>
              <a:rPr lang="en-US" dirty="0" smtClean="0"/>
              <a:t> 1 </a:t>
            </a:r>
            <a:r>
              <a:rPr lang="en-US" dirty="0" err="1" smtClean="0"/>
              <a:t>ломтик</a:t>
            </a:r>
            <a:r>
              <a:rPr lang="en-US" dirty="0" smtClean="0"/>
              <a:t> </a:t>
            </a:r>
            <a:r>
              <a:rPr lang="en-US" dirty="0" err="1" smtClean="0"/>
              <a:t>цельнозернового</a:t>
            </a:r>
            <a:r>
              <a:rPr lang="en-US" dirty="0" smtClean="0"/>
              <a:t> </a:t>
            </a:r>
            <a:r>
              <a:rPr lang="en-US" dirty="0" err="1" smtClean="0"/>
              <a:t>хлеба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1,5 </a:t>
            </a:r>
            <a:r>
              <a:rPr lang="en-US" dirty="0" err="1" smtClean="0"/>
              <a:t>чашки</a:t>
            </a:r>
            <a:r>
              <a:rPr lang="en-US" dirty="0" smtClean="0"/>
              <a:t> </a:t>
            </a:r>
            <a:r>
              <a:rPr lang="en-US" dirty="0" err="1" smtClean="0"/>
              <a:t>приготовленной</a:t>
            </a:r>
            <a:r>
              <a:rPr lang="en-US" dirty="0" smtClean="0"/>
              <a:t> </a:t>
            </a:r>
            <a:r>
              <a:rPr lang="en-US" dirty="0" err="1" smtClean="0"/>
              <a:t>пасты</a:t>
            </a:r>
            <a:r>
              <a:rPr lang="en-US" dirty="0" smtClean="0"/>
              <a:t>, </a:t>
            </a:r>
            <a:r>
              <a:rPr lang="en-US" dirty="0" err="1" smtClean="0"/>
              <a:t>или</a:t>
            </a:r>
            <a:r>
              <a:rPr lang="en-US" dirty="0" smtClean="0"/>
              <a:t> 1,5 </a:t>
            </a:r>
            <a:r>
              <a:rPr lang="en-US" dirty="0" err="1" smtClean="0"/>
              <a:t>чашки</a:t>
            </a:r>
            <a:r>
              <a:rPr lang="en-US" dirty="0" smtClean="0"/>
              <a:t> </a:t>
            </a:r>
            <a:r>
              <a:rPr lang="en-US" dirty="0" err="1" smtClean="0"/>
              <a:t>приготовленного</a:t>
            </a:r>
            <a:r>
              <a:rPr lang="en-US" dirty="0" smtClean="0"/>
              <a:t> </a:t>
            </a:r>
            <a:r>
              <a:rPr lang="en-US" dirty="0" err="1" smtClean="0"/>
              <a:t>риса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15364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76788"/>
            <a:ext cx="264795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214313"/>
            <a:ext cx="7858125" cy="6094412"/>
          </a:xfrm>
        </p:spPr>
        <p:txBody>
          <a:bodyPr rtlCol="0"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err="1" smtClean="0"/>
              <a:t>Крупы</a:t>
            </a:r>
            <a:r>
              <a:rPr lang="en-US" sz="2800" dirty="0" smtClean="0"/>
              <a:t> (</a:t>
            </a:r>
            <a:r>
              <a:rPr lang="en-US" sz="2800" dirty="0" err="1" smtClean="0"/>
              <a:t>гречка</a:t>
            </a:r>
            <a:r>
              <a:rPr lang="en-US" sz="2800" dirty="0" smtClean="0"/>
              <a:t>, </a:t>
            </a:r>
            <a:r>
              <a:rPr lang="en-US" sz="2800" dirty="0" err="1" smtClean="0"/>
              <a:t>неочищенный</a:t>
            </a:r>
            <a:r>
              <a:rPr lang="en-US" sz="2800" dirty="0" smtClean="0"/>
              <a:t> </a:t>
            </a:r>
            <a:r>
              <a:rPr lang="en-US" sz="2800" dirty="0" err="1" smtClean="0"/>
              <a:t>рис</a:t>
            </a:r>
            <a:r>
              <a:rPr lang="en-US" sz="2800" dirty="0" smtClean="0"/>
              <a:t>, </a:t>
            </a:r>
            <a:r>
              <a:rPr lang="en-US" sz="2800" dirty="0" err="1" smtClean="0"/>
              <a:t>овсянка</a:t>
            </a:r>
            <a:r>
              <a:rPr lang="en-US" sz="2800" dirty="0" smtClean="0"/>
              <a:t>) </a:t>
            </a:r>
            <a:r>
              <a:rPr lang="en-US" sz="2800" dirty="0" err="1" smtClean="0"/>
              <a:t>содержат</a:t>
            </a:r>
            <a:r>
              <a:rPr lang="en-US" sz="2800" dirty="0" smtClean="0"/>
              <a:t> </a:t>
            </a:r>
            <a:r>
              <a:rPr lang="en-US" sz="2800" dirty="0" err="1" smtClean="0"/>
              <a:t>много</a:t>
            </a:r>
            <a:r>
              <a:rPr lang="en-US" sz="2800" dirty="0" smtClean="0"/>
              <a:t> витаминов А и Е, к </a:t>
            </a:r>
            <a:r>
              <a:rPr lang="en-US" sz="2800" dirty="0" err="1" smtClean="0"/>
              <a:t>тому</a:t>
            </a:r>
            <a:r>
              <a:rPr lang="en-US" sz="2800" dirty="0" smtClean="0"/>
              <a:t> </a:t>
            </a:r>
            <a:r>
              <a:rPr lang="en-US" sz="2800" dirty="0" err="1" smtClean="0"/>
              <a:t>же</a:t>
            </a:r>
            <a:r>
              <a:rPr lang="en-US" sz="2800" dirty="0" smtClean="0"/>
              <a:t> в </a:t>
            </a:r>
            <a:r>
              <a:rPr lang="en-US" sz="2800" dirty="0" err="1" smtClean="0"/>
              <a:t>них</a:t>
            </a:r>
            <a:r>
              <a:rPr lang="en-US" sz="2800" dirty="0" smtClean="0"/>
              <a:t> </a:t>
            </a:r>
            <a:r>
              <a:rPr lang="en-US" sz="2800" dirty="0" err="1" smtClean="0"/>
              <a:t>витамины</a:t>
            </a:r>
            <a:r>
              <a:rPr lang="en-US" sz="2800" dirty="0" smtClean="0"/>
              <a:t> 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разрушаются</a:t>
            </a:r>
            <a:r>
              <a:rPr lang="en-US" sz="2800" dirty="0" smtClean="0"/>
              <a:t> </a:t>
            </a:r>
            <a:r>
              <a:rPr lang="en-US" sz="2800" dirty="0" err="1" smtClean="0"/>
              <a:t>со</a:t>
            </a:r>
            <a:r>
              <a:rPr lang="en-US" sz="2800" dirty="0" smtClean="0"/>
              <a:t> </a:t>
            </a:r>
            <a:r>
              <a:rPr lang="en-US" sz="2800" dirty="0" err="1" smtClean="0"/>
              <a:t>временем</a:t>
            </a:r>
            <a:r>
              <a:rPr lang="en-US" sz="2800" dirty="0" smtClean="0"/>
              <a:t> </a:t>
            </a:r>
            <a:r>
              <a:rPr lang="en-US" sz="2800" dirty="0" err="1" smtClean="0"/>
              <a:t>так</a:t>
            </a:r>
            <a:r>
              <a:rPr lang="en-US" sz="2800" dirty="0" smtClean="0"/>
              <a:t> </a:t>
            </a:r>
            <a:r>
              <a:rPr lang="en-US" sz="2800" dirty="0" err="1" smtClean="0"/>
              <a:t>интенсивно</a:t>
            </a:r>
            <a:r>
              <a:rPr lang="en-US" sz="2800" dirty="0" smtClean="0"/>
              <a:t>, </a:t>
            </a:r>
            <a:r>
              <a:rPr lang="en-US" sz="2800" dirty="0" err="1" smtClean="0"/>
              <a:t>как</a:t>
            </a:r>
            <a:r>
              <a:rPr lang="en-US" sz="2800" dirty="0" smtClean="0"/>
              <a:t> в </a:t>
            </a:r>
            <a:r>
              <a:rPr lang="en-US" sz="2800" dirty="0" err="1" smtClean="0"/>
              <a:t>овощах</a:t>
            </a:r>
            <a:r>
              <a:rPr lang="en-US" sz="2800" dirty="0" smtClean="0"/>
              <a:t> и </a:t>
            </a:r>
            <a:r>
              <a:rPr lang="en-US" sz="2800" dirty="0" err="1" smtClean="0"/>
              <a:t>фруктах</a:t>
            </a:r>
            <a:r>
              <a:rPr lang="en-US" sz="2800" dirty="0" smtClean="0"/>
              <a:t>. </a:t>
            </a:r>
            <a:r>
              <a:rPr lang="en-US" sz="2800" dirty="0" err="1" smtClean="0"/>
              <a:t>Конечно</a:t>
            </a:r>
            <a:r>
              <a:rPr lang="en-US" sz="2800" dirty="0" smtClean="0"/>
              <a:t>, </a:t>
            </a:r>
            <a:r>
              <a:rPr lang="en-US" sz="2800" dirty="0" err="1" smtClean="0"/>
              <a:t>определенный</a:t>
            </a:r>
            <a:r>
              <a:rPr lang="en-US" sz="2800" dirty="0" smtClean="0"/>
              <a:t> </a:t>
            </a:r>
            <a:r>
              <a:rPr lang="en-US" sz="2800" dirty="0" err="1" smtClean="0"/>
              <a:t>процент</a:t>
            </a:r>
            <a:r>
              <a:rPr lang="en-US" sz="2800" dirty="0" smtClean="0"/>
              <a:t> </a:t>
            </a:r>
            <a:r>
              <a:rPr lang="en-US" sz="2800" dirty="0" err="1" smtClean="0"/>
              <a:t>населения</a:t>
            </a:r>
            <a:r>
              <a:rPr lang="en-US" sz="2800" dirty="0" smtClean="0"/>
              <a:t> </a:t>
            </a:r>
            <a:r>
              <a:rPr lang="en-US" sz="2800" dirty="0" err="1" smtClean="0"/>
              <a:t>ест</a:t>
            </a:r>
            <a:r>
              <a:rPr lang="en-US" sz="2800" dirty="0" smtClean="0"/>
              <a:t> </a:t>
            </a:r>
            <a:r>
              <a:rPr lang="en-US" sz="2800" dirty="0" err="1" smtClean="0"/>
              <a:t>на</a:t>
            </a:r>
            <a:r>
              <a:rPr lang="en-US" sz="2800" dirty="0" smtClean="0"/>
              <a:t> </a:t>
            </a:r>
            <a:r>
              <a:rPr lang="en-US" sz="2800" dirty="0" err="1" smtClean="0"/>
              <a:t>завтрак</a:t>
            </a:r>
            <a:r>
              <a:rPr lang="en-US" sz="2800" dirty="0" smtClean="0"/>
              <a:t> </a:t>
            </a:r>
            <a:r>
              <a:rPr lang="en-US" sz="2800" dirty="0" err="1" smtClean="0"/>
              <a:t>мюсли</a:t>
            </a:r>
            <a:r>
              <a:rPr lang="en-US" sz="2800" dirty="0" smtClean="0"/>
              <a:t>, </a:t>
            </a:r>
            <a:r>
              <a:rPr lang="en-US" sz="2800" dirty="0" err="1" smtClean="0"/>
              <a:t>но</a:t>
            </a:r>
            <a:r>
              <a:rPr lang="en-US" sz="2800" dirty="0" smtClean="0"/>
              <a:t> </a:t>
            </a:r>
            <a:r>
              <a:rPr lang="en-US" sz="2800" dirty="0" err="1" smtClean="0"/>
              <a:t>все</a:t>
            </a:r>
            <a:r>
              <a:rPr lang="en-US" sz="2800" dirty="0" smtClean="0"/>
              <a:t> </a:t>
            </a:r>
            <a:r>
              <a:rPr lang="en-US" sz="2800" dirty="0" err="1" smtClean="0"/>
              <a:t>же</a:t>
            </a:r>
            <a:r>
              <a:rPr lang="en-US" sz="2800" dirty="0" smtClean="0"/>
              <a:t> </a:t>
            </a:r>
            <a:r>
              <a:rPr lang="en-US" sz="2800" dirty="0" err="1" smtClean="0"/>
              <a:t>стоит</a:t>
            </a:r>
            <a:r>
              <a:rPr lang="en-US" sz="2800" dirty="0" smtClean="0"/>
              <a:t> </a:t>
            </a:r>
            <a:r>
              <a:rPr lang="en-US" sz="2800" dirty="0" err="1" smtClean="0"/>
              <a:t>подумать</a:t>
            </a:r>
            <a:r>
              <a:rPr lang="en-US" sz="2800" dirty="0" smtClean="0"/>
              <a:t> о </a:t>
            </a:r>
            <a:r>
              <a:rPr lang="en-US" sz="2800" dirty="0" err="1" smtClean="0"/>
              <a:t>том</a:t>
            </a:r>
            <a:r>
              <a:rPr lang="en-US" sz="2800" dirty="0" smtClean="0"/>
              <a:t>, </a:t>
            </a:r>
            <a:r>
              <a:rPr lang="en-US" sz="2800" dirty="0" err="1" smtClean="0"/>
              <a:t>чтобы</a:t>
            </a:r>
            <a:r>
              <a:rPr lang="en-US" sz="2800" dirty="0" smtClean="0"/>
              <a:t> </a:t>
            </a:r>
            <a:r>
              <a:rPr lang="en-US" sz="2800" dirty="0" err="1" smtClean="0"/>
              <a:t>вернуть</a:t>
            </a:r>
            <a:r>
              <a:rPr lang="en-US" sz="2800" dirty="0" smtClean="0"/>
              <a:t> </a:t>
            </a:r>
            <a:r>
              <a:rPr lang="en-US" sz="2800" dirty="0" err="1" smtClean="0"/>
              <a:t>такие</a:t>
            </a:r>
            <a:r>
              <a:rPr lang="en-US" sz="2800" dirty="0" smtClean="0"/>
              <a:t> </a:t>
            </a:r>
            <a:r>
              <a:rPr lang="en-US" sz="2800" dirty="0" err="1" smtClean="0"/>
              <a:t>традиционные</a:t>
            </a:r>
            <a:r>
              <a:rPr lang="en-US" sz="2800" dirty="0" smtClean="0"/>
              <a:t> </a:t>
            </a:r>
            <a:r>
              <a:rPr lang="en-US" sz="2800" dirty="0" err="1" smtClean="0"/>
              <a:t>блюда</a:t>
            </a:r>
            <a:r>
              <a:rPr lang="en-US" sz="2800" dirty="0" smtClean="0"/>
              <a:t>, </a:t>
            </a:r>
            <a:r>
              <a:rPr lang="en-US" sz="2800" dirty="0" err="1" smtClean="0"/>
              <a:t>как</a:t>
            </a:r>
            <a:r>
              <a:rPr lang="en-US" sz="2800" dirty="0" smtClean="0"/>
              <a:t> </a:t>
            </a:r>
            <a:r>
              <a:rPr lang="en-US" sz="2800" dirty="0" err="1" smtClean="0"/>
              <a:t>каши</a:t>
            </a:r>
            <a:r>
              <a:rPr lang="en-US" sz="2800" dirty="0" smtClean="0"/>
              <a:t> с </a:t>
            </a:r>
            <a:r>
              <a:rPr lang="en-US" sz="2800" dirty="0" err="1" smtClean="0"/>
              <a:t>различными</a:t>
            </a:r>
            <a:r>
              <a:rPr lang="en-US" sz="2800" dirty="0" smtClean="0"/>
              <a:t> </a:t>
            </a:r>
            <a:r>
              <a:rPr lang="en-US" sz="2800" dirty="0" err="1" smtClean="0"/>
              <a:t>добавками</a:t>
            </a:r>
            <a:r>
              <a:rPr lang="en-US" sz="2800" dirty="0" smtClean="0"/>
              <a:t> - </a:t>
            </a:r>
            <a:r>
              <a:rPr lang="en-US" sz="2800" dirty="0" err="1" smtClean="0"/>
              <a:t>грибами</a:t>
            </a:r>
            <a:r>
              <a:rPr lang="en-US" sz="2800" dirty="0" smtClean="0"/>
              <a:t>, </a:t>
            </a:r>
            <a:r>
              <a:rPr lang="en-US" sz="2800" dirty="0" err="1" smtClean="0"/>
              <a:t>тыквой</a:t>
            </a:r>
            <a:r>
              <a:rPr lang="en-US" sz="2800" dirty="0" smtClean="0"/>
              <a:t>, </a:t>
            </a:r>
            <a:r>
              <a:rPr lang="en-US" sz="2800" dirty="0" err="1" smtClean="0"/>
              <a:t>репой</a:t>
            </a:r>
            <a:r>
              <a:rPr lang="en-US" sz="2800" dirty="0" smtClean="0"/>
              <a:t>. </a:t>
            </a:r>
            <a:r>
              <a:rPr lang="en-US" sz="2800" dirty="0" err="1" smtClean="0"/>
              <a:t>Это</a:t>
            </a:r>
            <a:r>
              <a:rPr lang="en-US" sz="2800" dirty="0" smtClean="0"/>
              <a:t> 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только</a:t>
            </a:r>
            <a:r>
              <a:rPr lang="en-US" sz="2800" dirty="0" smtClean="0"/>
              <a:t> </a:t>
            </a:r>
            <a:r>
              <a:rPr lang="en-US" sz="2800" dirty="0" err="1" smtClean="0"/>
              <a:t>вкусно</a:t>
            </a:r>
            <a:r>
              <a:rPr lang="en-US" sz="2800" dirty="0" smtClean="0"/>
              <a:t>, </a:t>
            </a:r>
            <a:r>
              <a:rPr lang="en-US" sz="2800" dirty="0" err="1" smtClean="0"/>
              <a:t>но</a:t>
            </a:r>
            <a:r>
              <a:rPr lang="en-US" sz="2800" dirty="0" smtClean="0"/>
              <a:t> и </a:t>
            </a:r>
            <a:r>
              <a:rPr lang="en-US" sz="2800" dirty="0" err="1" smtClean="0"/>
              <a:t>крайне</a:t>
            </a:r>
            <a:r>
              <a:rPr lang="en-US" sz="2800" dirty="0" smtClean="0"/>
              <a:t> </a:t>
            </a:r>
            <a:r>
              <a:rPr lang="en-US" sz="2800" dirty="0" err="1" smtClean="0"/>
              <a:t>полезно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err="1" smtClean="0"/>
              <a:t>Обратите</a:t>
            </a:r>
            <a:r>
              <a:rPr lang="en-US" sz="2800" dirty="0" smtClean="0"/>
              <a:t> </a:t>
            </a:r>
            <a:r>
              <a:rPr lang="en-US" sz="2800" dirty="0" err="1" smtClean="0"/>
              <a:t>внимание</a:t>
            </a:r>
            <a:r>
              <a:rPr lang="en-US" sz="2800" dirty="0" smtClean="0"/>
              <a:t>: </a:t>
            </a:r>
            <a:r>
              <a:rPr lang="en-US" sz="2800" dirty="0" err="1" smtClean="0"/>
              <a:t>сюда</a:t>
            </a:r>
            <a:r>
              <a:rPr lang="en-US" sz="2800" dirty="0" smtClean="0"/>
              <a:t> </a:t>
            </a:r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 smtClean="0"/>
              <a:t>входят</a:t>
            </a:r>
            <a:r>
              <a:rPr lang="en-US" sz="2800" dirty="0" smtClean="0"/>
              <a:t> </a:t>
            </a:r>
            <a:r>
              <a:rPr lang="en-US" sz="2800" dirty="0" err="1" smtClean="0"/>
              <a:t>источники</a:t>
            </a:r>
            <a:r>
              <a:rPr lang="en-US" sz="2800" dirty="0" smtClean="0"/>
              <a:t> "</a:t>
            </a:r>
            <a:r>
              <a:rPr lang="en-US" sz="2800" dirty="0" err="1" smtClean="0"/>
              <a:t>пустых</a:t>
            </a:r>
            <a:r>
              <a:rPr lang="en-US" sz="2800" dirty="0" smtClean="0"/>
              <a:t>" </a:t>
            </a:r>
            <a:r>
              <a:rPr lang="en-US" sz="2800" dirty="0" err="1" smtClean="0"/>
              <a:t>углеводов</a:t>
            </a:r>
            <a:r>
              <a:rPr lang="en-US" sz="2800" dirty="0" smtClean="0"/>
              <a:t>, </a:t>
            </a:r>
            <a:r>
              <a:rPr lang="ru-RU" sz="2800" dirty="0" smtClean="0"/>
              <a:t>  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None/>
              <a:defRPr/>
            </a:pPr>
            <a:r>
              <a:rPr lang="en-US" dirty="0" err="1" smtClean="0"/>
              <a:t>которые</a:t>
            </a:r>
            <a:r>
              <a:rPr lang="en-US" dirty="0" smtClean="0"/>
              <a:t> </a:t>
            </a:r>
            <a:r>
              <a:rPr lang="en-US" dirty="0" err="1" smtClean="0"/>
              <a:t>присутствуют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	  </a:t>
            </a:r>
            <a:r>
              <a:rPr lang="en-US" sz="2800" dirty="0" smtClean="0"/>
              <a:t>в </a:t>
            </a:r>
            <a:r>
              <a:rPr lang="en-US" sz="2800" dirty="0" err="1" smtClean="0"/>
              <a:t>нашем</a:t>
            </a:r>
            <a:r>
              <a:rPr lang="en-US" sz="2800" dirty="0" smtClean="0"/>
              <a:t> </a:t>
            </a:r>
            <a:r>
              <a:rPr lang="en-US" sz="2800" dirty="0" err="1" smtClean="0"/>
              <a:t>питании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</a:t>
            </a:r>
            <a:r>
              <a:rPr lang="en-US" sz="2800" dirty="0" err="1" smtClean="0"/>
              <a:t>белый</a:t>
            </a:r>
            <a:r>
              <a:rPr lang="en-US" sz="2800" dirty="0" smtClean="0"/>
              <a:t> </a:t>
            </a:r>
            <a:r>
              <a:rPr lang="en-US" sz="2800" dirty="0" err="1" smtClean="0"/>
              <a:t>хлеб</a:t>
            </a:r>
            <a:r>
              <a:rPr lang="en-US" sz="2800" dirty="0" smtClean="0"/>
              <a:t>, </a:t>
            </a:r>
            <a:r>
              <a:rPr lang="en-US" sz="2800" dirty="0" err="1" smtClean="0"/>
              <a:t>булки</a:t>
            </a:r>
            <a:r>
              <a:rPr lang="en-US" sz="2800" dirty="0" smtClean="0"/>
              <a:t>, </a:t>
            </a:r>
            <a:r>
              <a:rPr lang="en-US" sz="2800" dirty="0" err="1" smtClean="0"/>
              <a:t>торты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6387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500563"/>
            <a:ext cx="200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Кирпичи 2 и 3 - овощной и фруктовый.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714625" y="928688"/>
            <a:ext cx="6143625" cy="521493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dirty="0" smtClean="0"/>
              <a:t> </a:t>
            </a:r>
            <a:endParaRPr lang="ru-RU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 smtClean="0"/>
              <a:t>Следующий</a:t>
            </a:r>
            <a:r>
              <a:rPr lang="en-US" sz="2400" dirty="0" smtClean="0"/>
              <a:t> </a:t>
            </a:r>
            <a:r>
              <a:rPr lang="en-US" sz="2400" dirty="0" err="1" smtClean="0"/>
              <a:t>уровень</a:t>
            </a:r>
            <a:r>
              <a:rPr lang="en-US" sz="2400" dirty="0" smtClean="0"/>
              <a:t> </a:t>
            </a:r>
            <a:r>
              <a:rPr lang="en-US" sz="2400" dirty="0" err="1" smtClean="0"/>
              <a:t>пирамиды</a:t>
            </a:r>
            <a:r>
              <a:rPr lang="en-US" sz="2400" dirty="0" smtClean="0"/>
              <a:t> - </a:t>
            </a:r>
            <a:r>
              <a:rPr lang="en-US" sz="2400" dirty="0" err="1" smtClean="0"/>
              <a:t>овощи</a:t>
            </a:r>
            <a:r>
              <a:rPr lang="en-US" sz="2400" dirty="0" smtClean="0"/>
              <a:t> и </a:t>
            </a:r>
            <a:r>
              <a:rPr lang="en-US" sz="2400" dirty="0" err="1" smtClean="0"/>
              <a:t>фрукты</a:t>
            </a:r>
            <a:r>
              <a:rPr lang="en-US" sz="2400" dirty="0" smtClean="0"/>
              <a:t> (2 </a:t>
            </a:r>
            <a:r>
              <a:rPr lang="en-US" sz="2400" dirty="0" err="1" smtClean="0"/>
              <a:t>отдельные</a:t>
            </a:r>
            <a:r>
              <a:rPr lang="en-US" sz="2400" dirty="0" smtClean="0"/>
              <a:t> </a:t>
            </a:r>
            <a:r>
              <a:rPr lang="en-US" sz="2400" dirty="0" err="1" smtClean="0"/>
              <a:t>группы</a:t>
            </a:r>
            <a:r>
              <a:rPr lang="en-US" sz="2400" dirty="0" smtClean="0"/>
              <a:t>). </a:t>
            </a:r>
            <a:endParaRPr lang="ru-RU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 smtClean="0"/>
              <a:t>Овощей</a:t>
            </a:r>
            <a:r>
              <a:rPr lang="en-US" sz="2400" dirty="0" smtClean="0"/>
              <a:t> в </a:t>
            </a:r>
            <a:r>
              <a:rPr lang="en-US" sz="2400" dirty="0" err="1" smtClean="0"/>
              <a:t>дневном</a:t>
            </a:r>
            <a:r>
              <a:rPr lang="en-US" sz="2400" dirty="0" smtClean="0"/>
              <a:t> </a:t>
            </a:r>
            <a:r>
              <a:rPr lang="en-US" sz="2400" dirty="0" err="1" smtClean="0"/>
              <a:t>рационе</a:t>
            </a:r>
            <a:r>
              <a:rPr lang="en-US" sz="2400" dirty="0" smtClean="0"/>
              <a:t> </a:t>
            </a:r>
            <a:r>
              <a:rPr lang="en-US" sz="2400" dirty="0" err="1" smtClean="0"/>
              <a:t>должно</a:t>
            </a:r>
            <a:r>
              <a:rPr lang="en-US" sz="2400" dirty="0" smtClean="0"/>
              <a:t> </a:t>
            </a:r>
            <a:r>
              <a:rPr lang="en-US" sz="2400" dirty="0" err="1" smtClean="0"/>
              <a:t>быть</a:t>
            </a:r>
            <a:r>
              <a:rPr lang="en-US" sz="2400" dirty="0" smtClean="0"/>
              <a:t> в </a:t>
            </a:r>
            <a:r>
              <a:rPr lang="en-US" sz="2400" dirty="0" err="1" smtClean="0"/>
              <a:t>среднем</a:t>
            </a:r>
            <a:r>
              <a:rPr lang="en-US" sz="2400" dirty="0" smtClean="0"/>
              <a:t> 5 </a:t>
            </a:r>
            <a:r>
              <a:rPr lang="en-US" sz="2400" dirty="0" err="1" smtClean="0"/>
              <a:t>порций</a:t>
            </a:r>
            <a:r>
              <a:rPr lang="en-US" sz="2400" dirty="0" smtClean="0"/>
              <a:t>. </a:t>
            </a:r>
            <a:endParaRPr lang="ru-RU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 smtClean="0"/>
              <a:t>Фруктов</a:t>
            </a:r>
            <a:r>
              <a:rPr lang="en-US" sz="2400" dirty="0" smtClean="0"/>
              <a:t> - </a:t>
            </a:r>
            <a:r>
              <a:rPr lang="en-US" sz="2400" dirty="0" err="1" smtClean="0"/>
              <a:t>от</a:t>
            </a:r>
            <a:r>
              <a:rPr lang="en-US" sz="2400" dirty="0" smtClean="0"/>
              <a:t> 3 </a:t>
            </a:r>
            <a:r>
              <a:rPr lang="en-US" sz="2400" dirty="0" err="1" smtClean="0"/>
              <a:t>до</a:t>
            </a:r>
            <a:r>
              <a:rPr lang="en-US" sz="2400" dirty="0" smtClean="0"/>
              <a:t> 5. </a:t>
            </a:r>
            <a:endParaRPr lang="ru-RU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1 </a:t>
            </a:r>
            <a:r>
              <a:rPr lang="en-US" sz="2400" dirty="0" err="1" smtClean="0"/>
              <a:t>порция</a:t>
            </a:r>
            <a:r>
              <a:rPr lang="en-US" sz="2400" dirty="0" smtClean="0"/>
              <a:t> </a:t>
            </a:r>
            <a:r>
              <a:rPr lang="en-US" sz="2400" dirty="0" err="1" smtClean="0"/>
              <a:t>фруктов</a:t>
            </a:r>
            <a:r>
              <a:rPr lang="en-US" sz="2400" dirty="0" smtClean="0"/>
              <a:t> - </a:t>
            </a:r>
            <a:r>
              <a:rPr lang="en-US" sz="2400" dirty="0" err="1" smtClean="0"/>
              <a:t>это</a:t>
            </a:r>
            <a:r>
              <a:rPr lang="en-US" sz="2400" dirty="0" smtClean="0"/>
              <a:t> 1 </a:t>
            </a:r>
            <a:r>
              <a:rPr lang="en-US" sz="2400" dirty="0" err="1" smtClean="0"/>
              <a:t>средний</a:t>
            </a:r>
            <a:r>
              <a:rPr lang="en-US" sz="2400" dirty="0" smtClean="0"/>
              <a:t> </a:t>
            </a:r>
            <a:r>
              <a:rPr lang="en-US" sz="2400" dirty="0" err="1" smtClean="0"/>
              <a:t>фрукт</a:t>
            </a:r>
            <a:r>
              <a:rPr lang="en-US" sz="2400" dirty="0" smtClean="0"/>
              <a:t> (</a:t>
            </a:r>
            <a:r>
              <a:rPr lang="en-US" sz="2400" dirty="0" err="1" smtClean="0"/>
              <a:t>апельсин</a:t>
            </a:r>
            <a:r>
              <a:rPr lang="en-US" sz="2400" dirty="0" smtClean="0"/>
              <a:t>, </a:t>
            </a:r>
            <a:r>
              <a:rPr lang="en-US" sz="2400" dirty="0" err="1" smtClean="0"/>
              <a:t>яблоко</a:t>
            </a:r>
            <a:r>
              <a:rPr lang="en-US" sz="2400" dirty="0" smtClean="0"/>
              <a:t>)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1 </a:t>
            </a:r>
            <a:r>
              <a:rPr lang="en-US" sz="2400" dirty="0" err="1" smtClean="0"/>
              <a:t>чашка</a:t>
            </a:r>
            <a:r>
              <a:rPr lang="en-US" sz="2400" dirty="0" smtClean="0"/>
              <a:t> </a:t>
            </a:r>
            <a:r>
              <a:rPr lang="en-US" sz="2400" dirty="0" err="1" smtClean="0"/>
              <a:t>нарезанных</a:t>
            </a:r>
            <a:r>
              <a:rPr lang="en-US" sz="2400" dirty="0" smtClean="0"/>
              <a:t> </a:t>
            </a:r>
            <a:r>
              <a:rPr lang="en-US" sz="2400" dirty="0" err="1" smtClean="0"/>
              <a:t>фруктов</a:t>
            </a:r>
            <a:r>
              <a:rPr lang="en-US" sz="2400" dirty="0" smtClean="0"/>
              <a:t>,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1,5 </a:t>
            </a:r>
            <a:r>
              <a:rPr lang="en-US" sz="2400" dirty="0" err="1" smtClean="0"/>
              <a:t>чашки</a:t>
            </a:r>
            <a:r>
              <a:rPr lang="en-US" sz="2400" dirty="0" smtClean="0"/>
              <a:t> </a:t>
            </a:r>
            <a:r>
              <a:rPr lang="en-US" sz="2400" dirty="0" err="1" smtClean="0"/>
              <a:t>сока</a:t>
            </a:r>
            <a:r>
              <a:rPr lang="en-US" sz="2400" dirty="0" smtClean="0"/>
              <a:t>,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1 </a:t>
            </a:r>
            <a:r>
              <a:rPr lang="en-US" sz="2400" dirty="0" err="1" smtClean="0"/>
              <a:t>чашка</a:t>
            </a:r>
            <a:r>
              <a:rPr lang="en-US" sz="2400" dirty="0" smtClean="0"/>
              <a:t> </a:t>
            </a:r>
            <a:r>
              <a:rPr lang="en-US" sz="2400" dirty="0" err="1" smtClean="0"/>
              <a:t>сухофруктов</a:t>
            </a:r>
            <a:r>
              <a:rPr lang="en-US" sz="2400" dirty="0" smtClean="0"/>
              <a:t>. </a:t>
            </a:r>
            <a:r>
              <a:rPr lang="en-US" sz="2400" dirty="0" err="1" smtClean="0"/>
              <a:t>Как</a:t>
            </a:r>
            <a:r>
              <a:rPr lang="en-US" sz="2400" dirty="0" smtClean="0"/>
              <a:t> </a:t>
            </a:r>
            <a:r>
              <a:rPr lang="en-US" sz="2400" dirty="0" err="1" smtClean="0"/>
              <a:t>источник</a:t>
            </a:r>
            <a:r>
              <a:rPr lang="en-US" sz="2400" dirty="0" smtClean="0"/>
              <a:t> </a:t>
            </a:r>
            <a:r>
              <a:rPr lang="en-US" sz="2400" dirty="0" err="1" smtClean="0"/>
              <a:t>витамина</a:t>
            </a:r>
            <a:r>
              <a:rPr lang="en-US" sz="2400" dirty="0" smtClean="0"/>
              <a:t> С </a:t>
            </a:r>
            <a:r>
              <a:rPr lang="en-US" sz="2400" dirty="0" err="1" smtClean="0"/>
              <a:t>рекомендуется</a:t>
            </a:r>
            <a:r>
              <a:rPr lang="en-US" sz="2400" dirty="0" smtClean="0"/>
              <a:t> </a:t>
            </a:r>
            <a:r>
              <a:rPr lang="en-US" sz="2400" dirty="0" err="1" smtClean="0"/>
              <a:t>отвар</a:t>
            </a:r>
            <a:r>
              <a:rPr lang="en-US" sz="2400" dirty="0" smtClean="0"/>
              <a:t> </a:t>
            </a:r>
            <a:r>
              <a:rPr lang="en-US" sz="2400" dirty="0" err="1" smtClean="0"/>
              <a:t>из</a:t>
            </a:r>
            <a:r>
              <a:rPr lang="en-US" sz="2400" dirty="0" smtClean="0"/>
              <a:t> </a:t>
            </a:r>
            <a:r>
              <a:rPr lang="en-US" sz="2400" dirty="0" err="1" smtClean="0"/>
              <a:t>сухих</a:t>
            </a:r>
            <a:r>
              <a:rPr lang="en-US" sz="2400" dirty="0" smtClean="0"/>
              <a:t> </a:t>
            </a:r>
            <a:r>
              <a:rPr lang="en-US" sz="2400" dirty="0" err="1" smtClean="0"/>
              <a:t>плодов</a:t>
            </a:r>
            <a:r>
              <a:rPr lang="en-US" sz="2400" dirty="0" smtClean="0"/>
              <a:t> </a:t>
            </a:r>
            <a:r>
              <a:rPr lang="en-US" sz="2400" dirty="0" err="1" smtClean="0"/>
              <a:t>шиповника</a:t>
            </a:r>
            <a:r>
              <a:rPr lang="en-US" sz="2400" dirty="0" smtClean="0"/>
              <a:t>, </a:t>
            </a:r>
            <a:r>
              <a:rPr lang="en-US" sz="2400" dirty="0" err="1" smtClean="0"/>
              <a:t>листовая</a:t>
            </a:r>
            <a:r>
              <a:rPr lang="en-US" sz="2400" dirty="0" smtClean="0"/>
              <a:t> </a:t>
            </a:r>
            <a:r>
              <a:rPr lang="en-US" sz="2400" dirty="0" err="1" smtClean="0"/>
              <a:t>зелень</a:t>
            </a:r>
            <a:r>
              <a:rPr lang="en-US" sz="2400" dirty="0" smtClean="0"/>
              <a:t>, </a:t>
            </a:r>
            <a:r>
              <a:rPr lang="en-US" sz="2400" dirty="0" err="1" smtClean="0"/>
              <a:t>красный</a:t>
            </a:r>
            <a:r>
              <a:rPr lang="en-US" sz="2400" dirty="0" smtClean="0"/>
              <a:t> </a:t>
            </a:r>
            <a:r>
              <a:rPr lang="en-US" sz="2400" dirty="0" err="1" smtClean="0"/>
              <a:t>перец</a:t>
            </a:r>
            <a:r>
              <a:rPr lang="en-US" sz="2400" dirty="0" smtClean="0"/>
              <a:t>, </a:t>
            </a:r>
            <a:r>
              <a:rPr lang="en-US" sz="2400" dirty="0" err="1" smtClean="0"/>
              <a:t>замороженная</a:t>
            </a:r>
            <a:r>
              <a:rPr lang="en-US" sz="2400" dirty="0" smtClean="0"/>
              <a:t> </a:t>
            </a:r>
            <a:r>
              <a:rPr lang="en-US" sz="2400" dirty="0" err="1" smtClean="0"/>
              <a:t>черная</a:t>
            </a:r>
            <a:r>
              <a:rPr lang="en-US" sz="2400" dirty="0" smtClean="0"/>
              <a:t> </a:t>
            </a:r>
            <a:r>
              <a:rPr lang="en-US" sz="2400" dirty="0" err="1" smtClean="0"/>
              <a:t>смородина</a:t>
            </a:r>
            <a:r>
              <a:rPr lang="en-US" sz="2400" dirty="0" smtClean="0"/>
              <a:t>, </a:t>
            </a:r>
            <a:r>
              <a:rPr lang="en-US" sz="2400" dirty="0" err="1" smtClean="0"/>
              <a:t>цитрусовые</a:t>
            </a:r>
            <a:r>
              <a:rPr lang="en-US" sz="2400" dirty="0" smtClean="0"/>
              <a:t> и </a:t>
            </a:r>
            <a:r>
              <a:rPr lang="en-US" sz="2400" dirty="0" err="1" smtClean="0"/>
              <a:t>квашеная</a:t>
            </a:r>
            <a:r>
              <a:rPr lang="en-US" sz="2400" dirty="0" smtClean="0"/>
              <a:t> </a:t>
            </a:r>
            <a:r>
              <a:rPr lang="en-US" sz="2400" dirty="0" err="1" smtClean="0"/>
              <a:t>капуста</a:t>
            </a:r>
            <a:r>
              <a:rPr lang="ru-RU" sz="2400" dirty="0" smtClean="0"/>
              <a:t>. </a:t>
            </a:r>
          </a:p>
        </p:txBody>
      </p:sp>
      <p:pic>
        <p:nvPicPr>
          <p:cNvPr id="1741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2071687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Кирпич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4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пищевой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пирамиды –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мясной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143000"/>
            <a:ext cx="8001000" cy="2214563"/>
          </a:xfrm>
        </p:spPr>
        <p:txBody>
          <a:bodyPr rtlCol="0"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 </a:t>
            </a: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100" dirty="0" smtClean="0"/>
              <a:t>В </a:t>
            </a:r>
            <a:r>
              <a:rPr lang="en-US" sz="3100" dirty="0" err="1" smtClean="0"/>
              <a:t>рационе</a:t>
            </a:r>
            <a:r>
              <a:rPr lang="en-US" sz="3100" dirty="0" smtClean="0"/>
              <a:t> </a:t>
            </a:r>
            <a:r>
              <a:rPr lang="en-US" sz="3100" dirty="0" err="1" smtClean="0"/>
              <a:t>обязательно</a:t>
            </a:r>
            <a:r>
              <a:rPr lang="en-US" sz="3100" dirty="0" smtClean="0"/>
              <a:t> </a:t>
            </a:r>
            <a:r>
              <a:rPr lang="en-US" sz="3100" dirty="0" err="1" smtClean="0"/>
              <a:t>должны</a:t>
            </a:r>
            <a:r>
              <a:rPr lang="en-US" sz="3100" dirty="0" smtClean="0"/>
              <a:t> </a:t>
            </a:r>
            <a:r>
              <a:rPr lang="en-US" sz="3100" dirty="0" err="1" smtClean="0"/>
              <a:t>присутствовать</a:t>
            </a:r>
            <a:r>
              <a:rPr lang="en-US" sz="3100" dirty="0" smtClean="0"/>
              <a:t> </a:t>
            </a:r>
            <a:r>
              <a:rPr lang="en-US" sz="3100" dirty="0" err="1" smtClean="0"/>
              <a:t>высоко</a:t>
            </a:r>
            <a:r>
              <a:rPr lang="en-US" sz="3100" dirty="0" smtClean="0"/>
              <a:t> </a:t>
            </a:r>
            <a:r>
              <a:rPr lang="en-US" sz="3100" dirty="0" err="1" smtClean="0"/>
              <a:t>протеиновые</a:t>
            </a:r>
            <a:r>
              <a:rPr lang="en-US" sz="3100" dirty="0" smtClean="0"/>
              <a:t> </a:t>
            </a:r>
            <a:r>
              <a:rPr lang="en-US" sz="3100" dirty="0" err="1" smtClean="0"/>
              <a:t>продукты</a:t>
            </a:r>
            <a:r>
              <a:rPr lang="en-US" sz="3100" dirty="0" smtClean="0"/>
              <a:t>, </a:t>
            </a:r>
            <a:r>
              <a:rPr lang="en-US" sz="3100" dirty="0" err="1" smtClean="0"/>
              <a:t>содержащие</a:t>
            </a:r>
            <a:r>
              <a:rPr lang="en-US" sz="3100" dirty="0" smtClean="0"/>
              <a:t> </a:t>
            </a:r>
            <a:r>
              <a:rPr lang="en-US" sz="3100" dirty="0" err="1" smtClean="0"/>
              <a:t>незаменимые</a:t>
            </a:r>
            <a:r>
              <a:rPr lang="en-US" sz="3100" dirty="0" smtClean="0"/>
              <a:t> </a:t>
            </a:r>
            <a:r>
              <a:rPr lang="en-US" sz="3100" dirty="0" err="1" smtClean="0"/>
              <a:t>аминокислоты</a:t>
            </a:r>
            <a:r>
              <a:rPr lang="en-US" sz="3100" dirty="0" smtClean="0"/>
              <a:t>: </a:t>
            </a:r>
            <a:r>
              <a:rPr lang="en-US" sz="3100" dirty="0" err="1" smtClean="0"/>
              <a:t>нежирное</a:t>
            </a:r>
            <a:r>
              <a:rPr lang="en-US" sz="3100" dirty="0" smtClean="0"/>
              <a:t> </a:t>
            </a:r>
            <a:r>
              <a:rPr lang="en-US" sz="3100" dirty="0" err="1" smtClean="0"/>
              <a:t>мясо</a:t>
            </a:r>
            <a:r>
              <a:rPr lang="en-US" sz="3100" dirty="0" smtClean="0"/>
              <a:t>, </a:t>
            </a:r>
            <a:r>
              <a:rPr lang="en-US" sz="3100" dirty="0" err="1" smtClean="0"/>
              <a:t>птица</a:t>
            </a:r>
            <a:r>
              <a:rPr lang="en-US" sz="3100" dirty="0" smtClean="0"/>
              <a:t>, </a:t>
            </a:r>
            <a:r>
              <a:rPr lang="en-US" sz="3100" dirty="0" err="1" smtClean="0"/>
              <a:t>рыба</a:t>
            </a:r>
            <a:r>
              <a:rPr lang="en-US" sz="3100" dirty="0" smtClean="0"/>
              <a:t>. </a:t>
            </a:r>
            <a:endParaRPr lang="ru-RU" sz="3100" dirty="0" smtClean="0"/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100" dirty="0" smtClean="0"/>
              <a:t>К</a:t>
            </a:r>
            <a:r>
              <a:rPr lang="en-US" sz="3100" dirty="0" smtClean="0"/>
              <a:t> </a:t>
            </a:r>
            <a:r>
              <a:rPr lang="en-US" sz="3100" dirty="0" err="1" smtClean="0"/>
              <a:t>этой</a:t>
            </a:r>
            <a:r>
              <a:rPr lang="en-US" sz="3100" dirty="0" smtClean="0"/>
              <a:t> </a:t>
            </a:r>
            <a:r>
              <a:rPr lang="en-US" sz="3100" dirty="0" err="1" smtClean="0"/>
              <a:t>же</a:t>
            </a:r>
            <a:r>
              <a:rPr lang="en-US" sz="3100" dirty="0" smtClean="0"/>
              <a:t> </a:t>
            </a:r>
            <a:r>
              <a:rPr lang="en-US" sz="3100" dirty="0" err="1" smtClean="0"/>
              <a:t>группе</a:t>
            </a:r>
            <a:r>
              <a:rPr lang="en-US" sz="3100" dirty="0" smtClean="0"/>
              <a:t> </a:t>
            </a:r>
            <a:r>
              <a:rPr lang="en-US" sz="3100" dirty="0" err="1" smtClean="0"/>
              <a:t>диетологами</a:t>
            </a:r>
            <a:r>
              <a:rPr lang="en-US" sz="3100" dirty="0" smtClean="0"/>
              <a:t> </a:t>
            </a:r>
            <a:r>
              <a:rPr lang="en-US" sz="3100" dirty="0" err="1" smtClean="0"/>
              <a:t>отнесен</a:t>
            </a:r>
            <a:r>
              <a:rPr lang="en-US" sz="3100" dirty="0" smtClean="0"/>
              <a:t> </a:t>
            </a:r>
            <a:r>
              <a:rPr lang="en-US" sz="3100" dirty="0" err="1" smtClean="0"/>
              <a:t>творог</a:t>
            </a:r>
            <a:r>
              <a:rPr lang="en-US" sz="3100" dirty="0" smtClean="0"/>
              <a:t>. </a:t>
            </a:r>
            <a:endParaRPr lang="ru-RU" sz="3100" dirty="0"/>
          </a:p>
        </p:txBody>
      </p:sp>
      <p:pic>
        <p:nvPicPr>
          <p:cNvPr id="1843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3857625"/>
            <a:ext cx="300037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1285875" y="3571875"/>
            <a:ext cx="42148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В мясе содержится железо, витамины группы В (в основном в свинине). </a:t>
            </a:r>
            <a:r>
              <a:rPr lang="ru-RU" sz="2400">
                <a:latin typeface="Calibri" pitchFamily="34" charset="0"/>
              </a:rPr>
              <a:t>С</a:t>
            </a:r>
            <a:r>
              <a:rPr lang="en-US" sz="2400">
                <a:latin typeface="Calibri" pitchFamily="34" charset="0"/>
              </a:rPr>
              <a:t>осиски, сардельки, вареные колбасы сюда не входят - мяс</a:t>
            </a:r>
            <a:r>
              <a:rPr lang="ru-RU" sz="2400">
                <a:latin typeface="Calibri" pitchFamily="34" charset="0"/>
              </a:rPr>
              <a:t>а</a:t>
            </a:r>
            <a:r>
              <a:rPr lang="en-US" sz="2400">
                <a:latin typeface="Calibri" pitchFamily="34" charset="0"/>
              </a:rPr>
              <a:t> в них не так много, а вот жира и калорий - предостаточно! 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43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691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Arial</vt:lpstr>
      <vt:lpstr>Times New Roman</vt:lpstr>
      <vt:lpstr>Wingdings 2</vt:lpstr>
      <vt:lpstr>Wingdings</vt:lpstr>
      <vt:lpstr>Verdana</vt:lpstr>
      <vt:lpstr>Тема Office</vt:lpstr>
      <vt:lpstr>Слайд 1</vt:lpstr>
      <vt:lpstr>Слайд 2</vt:lpstr>
      <vt:lpstr>Слайд 3</vt:lpstr>
      <vt:lpstr>Слайд 4</vt:lpstr>
      <vt:lpstr>Здоровое питание - </vt:lpstr>
      <vt:lpstr>Первый кирпич пищевой пирамиды – зерновой  </vt:lpstr>
      <vt:lpstr>Слайд 7</vt:lpstr>
      <vt:lpstr>Кирпичи 2 и 3 - овощной и фруктовый.  </vt:lpstr>
      <vt:lpstr>Кирпич 4 пищевой пирамиды – мясной  </vt:lpstr>
      <vt:lpstr>Кирпич 5 пищевой пирамиды – молочный  </vt:lpstr>
      <vt:lpstr>Кирпич 6 пищевой пирамиды - жиросодержащий, но не жирный    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ТАНЮЛЯ</cp:lastModifiedBy>
  <cp:revision>15</cp:revision>
  <dcterms:created xsi:type="dcterms:W3CDTF">2013-01-12T16:23:59Z</dcterms:created>
  <dcterms:modified xsi:type="dcterms:W3CDTF">2020-02-13T12:48:42Z</dcterms:modified>
</cp:coreProperties>
</file>