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8" r:id="rId4"/>
    <p:sldId id="283" r:id="rId5"/>
    <p:sldId id="263" r:id="rId6"/>
    <p:sldId id="295" r:id="rId7"/>
    <p:sldId id="291" r:id="rId8"/>
    <p:sldId id="292" r:id="rId9"/>
    <p:sldId id="258" r:id="rId10"/>
    <p:sldId id="259" r:id="rId11"/>
    <p:sldId id="260" r:id="rId12"/>
    <p:sldId id="261" r:id="rId13"/>
    <p:sldId id="262" r:id="rId14"/>
    <p:sldId id="265" r:id="rId15"/>
    <p:sldId id="266" r:id="rId16"/>
    <p:sldId id="267" r:id="rId17"/>
    <p:sldId id="269" r:id="rId18"/>
    <p:sldId id="270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0066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3A6E92A-122F-45E0-A29E-F045263A53BC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BEA213F-8349-4044-B1A1-8314628CC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2888B-8713-471C-90CD-C49694E97CCC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8A7E-0B78-4EC1-BD91-5EE0B0A29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46642-7CFC-49E4-8DB0-022281C57B36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C80C309-E66B-43B9-88DE-038BA2E3D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4952-E59F-4D90-948A-9955C97A7C10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6D0C-49B1-4D40-978F-E7C5FC991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F603D5B-DF48-4931-BA26-5ABE833726A3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0FA0-8496-423B-ADF0-C7B257450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BE823-57DD-4774-8DD6-2668A94EA94C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D415-B0A2-44F8-B08A-4A27C851E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81DF-51A6-46EC-9DE0-1642ECE75A70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F438-675C-4663-9C56-96A548550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AB9E-95A8-47B4-8BF8-50210A4CCEF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C0EC1-5A95-4289-B525-7BDA720BB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82C1-9D8F-4E78-9FB6-1DA65BCC7FBC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AF78-1F72-46F8-B1F5-E9B6F6BC8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AE1F-C4BE-4299-8335-040A51EEB928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D4709-41B1-438C-9F90-1E942E1DF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6DFA-61B1-4114-A939-C01685440D96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D51CD-3B83-460B-8D3A-CB2726656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4C1D1C7-90C7-46F2-9696-36446EBA4EF8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611F832-8948-489B-93C7-AC273F4BF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11725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cap="all" dirty="0" smtClean="0">
                <a:solidFill>
                  <a:srgbClr val="000066"/>
                </a:solidFill>
              </a:rPr>
              <a:t>Формирования культуры здоровья </a:t>
            </a:r>
            <a:endParaRPr lang="en-US" b="1" cap="all" dirty="0" smtClean="0">
              <a:solidFill>
                <a:srgbClr val="000066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cap="all" dirty="0" smtClean="0">
                <a:solidFill>
                  <a:srgbClr val="000066"/>
                </a:solidFill>
              </a:rPr>
              <a:t>у детей дошкольного возраста</a:t>
            </a:r>
            <a:endParaRPr lang="en-US" b="1" cap="all" dirty="0" smtClean="0">
              <a:solidFill>
                <a:srgbClr val="000066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CC"/>
                </a:solidFill>
                <a:latin typeface="Georgia" pitchFamily="18" charset="0"/>
              </a:rPr>
              <a:t>Формирование культуры питания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CC"/>
                </a:solidFill>
                <a:latin typeface="Georgia" pitchFamily="18" charset="0"/>
              </a:rPr>
              <a:t>у дошкольников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000066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000066"/>
              </a:solidFill>
            </a:endParaRPr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endParaRPr lang="ru-RU" sz="2000" b="1" dirty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13316" name="Рисунок 4" descr="103986353_cd875d95367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275013"/>
            <a:ext cx="3571875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абличка 7"/>
          <p:cNvSpPr/>
          <p:nvPr/>
        </p:nvSpPr>
        <p:spPr bwMode="auto">
          <a:xfrm>
            <a:off x="699528" y="5611510"/>
            <a:ext cx="7744944" cy="1224136"/>
          </a:xfrm>
          <a:prstGeom prst="plaqu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cs typeface="Times New Roman" pitchFamily="18" charset="0"/>
              </a:rPr>
              <a:t>Нисковская</a:t>
            </a:r>
            <a:r>
              <a:rPr lang="ru-RU" sz="2000" b="1" i="1" dirty="0">
                <a:cs typeface="Times New Roman" pitchFamily="18" charset="0"/>
              </a:rPr>
              <a:t> Татьяна Вениаминовна,</a:t>
            </a:r>
            <a:endParaRPr lang="ru-RU" sz="2000" b="1" dirty="0"/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cs typeface="Times New Roman" pitchFamily="18" charset="0"/>
              </a:rPr>
              <a:t>медсестра,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МБОУ « Орлово-Розовская НШДС 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88"/>
            <a:ext cx="8329613" cy="5197475"/>
          </a:xfrm>
        </p:spPr>
        <p:txBody>
          <a:bodyPr/>
          <a:lstStyle/>
          <a:p>
            <a:pPr algn="just"/>
            <a:r>
              <a:rPr lang="ru-RU" sz="1800" smtClean="0">
                <a:latin typeface="Georgia" pitchFamily="18" charset="0"/>
              </a:rPr>
              <a:t>     Совершенствовать приобретенные умения: пищу брать понемногу, хорошо пережевывать, есть бесшумно, правильно пользоваться столовыми приборами (ложкой, вилкой, ножом), салфеткой, полоскать рот после еды.</a:t>
            </a:r>
          </a:p>
          <a:p>
            <a:pPr algn="just"/>
            <a:r>
              <a:rPr lang="ru-RU" sz="1800" smtClean="0">
                <a:latin typeface="Georgia" pitchFamily="18" charset="0"/>
              </a:rPr>
              <a:t>Сформировать положительное отношение к гигиеническим процессам и культуре еды. Понимание того, что окружающие одобряют действия, связанные с соблюдением правил гигиены и опрятности, и осуждают проявления неряшливости, неопрятной еды</a:t>
            </a:r>
          </a:p>
          <a:p>
            <a:pPr algn="just"/>
            <a:r>
              <a:rPr lang="ru-RU" sz="1800" smtClean="0">
                <a:latin typeface="Georgia" pitchFamily="18" charset="0"/>
              </a:rPr>
              <a:t>Знать наизусть стихи, потешки связанные с выполнением культурно - гигиенических правил</a:t>
            </a:r>
          </a:p>
          <a:p>
            <a:pPr algn="just"/>
            <a:r>
              <a:rPr lang="ru-RU" sz="1800" smtClean="0">
                <a:latin typeface="Georgia" pitchFamily="18" charset="0"/>
              </a:rPr>
              <a:t>Формировать первоначальные навыки дежурства</a:t>
            </a:r>
          </a:p>
          <a:p>
            <a:pPr>
              <a:buFont typeface="Wingdings 2" pitchFamily="18" charset="2"/>
              <a:buNone/>
            </a:pPr>
            <a:endParaRPr lang="en-US" sz="1800" smtClean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22532" name="Содержимое 8" descr="http://lib2.podelise.ru/tw_files2/urls_53/26/d-25714/25714_html_2c6d9ead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4286250"/>
            <a:ext cx="3638550" cy="2341563"/>
          </a:xfrm>
        </p:spPr>
      </p:pic>
      <p:sp>
        <p:nvSpPr>
          <p:cNvPr id="8" name="Табличка 7"/>
          <p:cNvSpPr/>
          <p:nvPr/>
        </p:nvSpPr>
        <p:spPr bwMode="auto">
          <a:xfrm>
            <a:off x="785786" y="142852"/>
            <a:ext cx="7534050" cy="714380"/>
          </a:xfrm>
          <a:prstGeom prst="plaqu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Дети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средней группы (от 4 до 5 лет)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468313" y="3603625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  <a:cs typeface="Times New Roman" pitchFamily="18" charset="0"/>
              </a:rPr>
              <a:t> </a:t>
            </a:r>
            <a:endParaRPr lang="ru-RU" sz="2000" b="1">
              <a:latin typeface="Georgia" pitchFamily="18" charset="0"/>
            </a:endParaRPr>
          </a:p>
        </p:txBody>
      </p:sp>
      <p:pic>
        <p:nvPicPr>
          <p:cNvPr id="22535" name="Рисунок 9" descr="http://im6-tub-ru.yandex.net/i?id=181468587-57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4357688"/>
            <a:ext cx="17145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Georgia" pitchFamily="18" charset="0"/>
              </a:rPr>
              <a:t>     </a:t>
            </a:r>
            <a:endParaRPr lang="en-US" smtClean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23556" name="Содержимое 10" descr="DSCN026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75" y="1500188"/>
            <a:ext cx="3571875" cy="3255962"/>
          </a:xfrm>
        </p:spPr>
      </p:pic>
      <p:sp>
        <p:nvSpPr>
          <p:cNvPr id="8" name="Табличка 7"/>
          <p:cNvSpPr/>
          <p:nvPr/>
        </p:nvSpPr>
        <p:spPr bwMode="auto">
          <a:xfrm>
            <a:off x="827584" y="476672"/>
            <a:ext cx="7534050" cy="720080"/>
          </a:xfrm>
          <a:prstGeom prst="plaqu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Дети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старшей группы (от 5 до 6 лет)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3558" name="Rectangle 1"/>
          <p:cNvSpPr>
            <a:spLocks noChangeArrowheads="1"/>
          </p:cNvSpPr>
          <p:nvPr/>
        </p:nvSpPr>
        <p:spPr bwMode="auto">
          <a:xfrm>
            <a:off x="468313" y="3603625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  <a:cs typeface="Times New Roman" pitchFamily="18" charset="0"/>
              </a:rPr>
              <a:t> </a:t>
            </a:r>
            <a:endParaRPr lang="ru-RU" sz="2000" b="1">
              <a:latin typeface="Georgia" pitchFamily="18" charset="0"/>
            </a:endParaRPr>
          </a:p>
        </p:txBody>
      </p:sp>
      <p:sp>
        <p:nvSpPr>
          <p:cNvPr id="23559" name="Прямоугольник 9"/>
          <p:cNvSpPr>
            <a:spLocks noChangeArrowheads="1"/>
          </p:cNvSpPr>
          <p:nvPr/>
        </p:nvSpPr>
        <p:spPr bwMode="auto">
          <a:xfrm>
            <a:off x="611188" y="1484313"/>
            <a:ext cx="45323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>
                <a:latin typeface="Georgia" pitchFamily="18" charset="0"/>
              </a:rPr>
              <a:t>Закрепить умения правильно пользоваться столовыми приборами (вилкой, ножом); есть аккуратно, бесшумно, сохраняя правильную осанку за столом</a:t>
            </a:r>
          </a:p>
          <a:p>
            <a:pPr algn="just">
              <a:buFont typeface="Arial" charset="0"/>
              <a:buChar char="•"/>
            </a:pPr>
            <a:r>
              <a:rPr lang="ru-RU">
                <a:latin typeface="Georgia" pitchFamily="18" charset="0"/>
              </a:rPr>
              <a:t> Продолжать прививать навыки культуры поведения: выходя из-за стола, тихо задвигать стул, благодарить взрослых</a:t>
            </a:r>
            <a:endParaRPr lang="en-US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23560" name="Рисунок 12" descr="zastolom_thum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143375"/>
            <a:ext cx="3857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Georgia" pitchFamily="18" charset="0"/>
              </a:rPr>
              <a:t>     </a:t>
            </a:r>
            <a:endParaRPr lang="en-US" smtClean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24580" name="Содержимое 11" descr="http://lib2.podelise.ru/tw_files2/urls_53/26/d-25714/25714_html_m6e313534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857375"/>
            <a:ext cx="4038600" cy="3028950"/>
          </a:xfrm>
        </p:spPr>
      </p:pic>
      <p:sp>
        <p:nvSpPr>
          <p:cNvPr id="8" name="Табличка 7"/>
          <p:cNvSpPr/>
          <p:nvPr/>
        </p:nvSpPr>
        <p:spPr bwMode="auto">
          <a:xfrm>
            <a:off x="827584" y="476672"/>
            <a:ext cx="7534050" cy="720080"/>
          </a:xfrm>
          <a:prstGeom prst="plaqu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Дети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подготовительной группы (от 6 до 7 лет)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4582" name="Rectangle 1"/>
          <p:cNvSpPr>
            <a:spLocks noChangeArrowheads="1"/>
          </p:cNvSpPr>
          <p:nvPr/>
        </p:nvSpPr>
        <p:spPr bwMode="auto">
          <a:xfrm>
            <a:off x="468313" y="3603625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  <a:cs typeface="Times New Roman" pitchFamily="18" charset="0"/>
              </a:rPr>
              <a:t> </a:t>
            </a:r>
            <a:endParaRPr lang="ru-RU" sz="2000" b="1">
              <a:latin typeface="Georgia" pitchFamily="18" charset="0"/>
            </a:endParaRPr>
          </a:p>
        </p:txBody>
      </p:sp>
      <p:sp>
        <p:nvSpPr>
          <p:cNvPr id="24583" name="Прямоугольник 9"/>
          <p:cNvSpPr>
            <a:spLocks noChangeArrowheads="1"/>
          </p:cNvSpPr>
          <p:nvPr/>
        </p:nvSpPr>
        <p:spPr bwMode="auto">
          <a:xfrm>
            <a:off x="611188" y="1484313"/>
            <a:ext cx="3889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400">
                <a:latin typeface="Trebuchet MS" pitchFamily="34" charset="0"/>
              </a:rPr>
              <a:t> </a:t>
            </a:r>
            <a:r>
              <a:rPr lang="ru-RU" sz="2400">
                <a:latin typeface="Georgia" pitchFamily="18" charset="0"/>
              </a:rPr>
              <a:t>Закрепить навыки культуры поведения за столом: прямо сидеть, не класть локти на стол, бесшумно пить и пережевывать пищу, правильно пользоваться ножом, вилкой, салфеткой</a:t>
            </a:r>
          </a:p>
          <a:p>
            <a:pPr algn="just">
              <a:buFont typeface="Arial" charset="0"/>
              <a:buChar char="•"/>
            </a:pPr>
            <a:r>
              <a:rPr lang="ru-RU" sz="2400">
                <a:latin typeface="Georgia" pitchFamily="18" charset="0"/>
              </a:rPr>
              <a:t>Совершенствовать навыки дежурного по столовой</a:t>
            </a:r>
            <a:endParaRPr lang="en-US" sz="2200">
              <a:latin typeface="Georgia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Georgia" pitchFamily="18" charset="0"/>
              </a:rPr>
              <a:t>     </a:t>
            </a:r>
            <a:endParaRPr lang="en-US" smtClean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25604" name="Содержимое 8" descr="http://lib2.podelise.ru/tw_files2/urls_53/26/d-25714/25714_html_453ec3e6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500188"/>
            <a:ext cx="4038600" cy="3071812"/>
          </a:xfrm>
        </p:spPr>
      </p:pic>
      <p:sp>
        <p:nvSpPr>
          <p:cNvPr id="8" name="Табличка 7"/>
          <p:cNvSpPr/>
          <p:nvPr/>
        </p:nvSpPr>
        <p:spPr bwMode="auto">
          <a:xfrm>
            <a:off x="827584" y="476672"/>
            <a:ext cx="7534050" cy="720080"/>
          </a:xfrm>
          <a:prstGeom prst="plaqu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Georgia" pitchFamily="18" charset="0"/>
              </a:rPr>
              <a:t>Сервировка стола в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Georgia" pitchFamily="18" charset="0"/>
              </a:rPr>
              <a:t>доу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468313" y="3603625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  <a:cs typeface="Times New Roman" pitchFamily="18" charset="0"/>
              </a:rPr>
              <a:t> </a:t>
            </a:r>
            <a:endParaRPr lang="ru-RU" sz="2000" b="1">
              <a:latin typeface="Georgia" pitchFamily="18" charset="0"/>
            </a:endParaRPr>
          </a:p>
        </p:txBody>
      </p:sp>
      <p:pic>
        <p:nvPicPr>
          <p:cNvPr id="25607" name="Рисунок 9" descr="0c9cbd5dcde7c4cecfd3f9e6b7cf1314.jp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500188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10" descr="lisademars118467868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-142875"/>
            <a:ext cx="1714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4714875"/>
            <a:ext cx="762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Georgia" pitchFamily="18" charset="0"/>
              </a:rPr>
              <a:t>     </a:t>
            </a:r>
            <a:endParaRPr lang="en-US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468313" y="3603625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  <a:cs typeface="Times New Roman" pitchFamily="18" charset="0"/>
              </a:rPr>
              <a:t> </a:t>
            </a:r>
            <a:endParaRPr lang="ru-RU" sz="2000" b="1">
              <a:latin typeface="Georgia" pitchFamily="18" charset="0"/>
            </a:endParaRPr>
          </a:p>
        </p:txBody>
      </p:sp>
      <p:pic>
        <p:nvPicPr>
          <p:cNvPr id="19" name="Рисунок 18" descr="515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3" y="357188"/>
            <a:ext cx="25400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x_22222485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85750"/>
            <a:ext cx="3857625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4.jpg"/>
          <p:cNvPicPr>
            <a:picLocks noChangeAspect="1"/>
          </p:cNvPicPr>
          <p:nvPr/>
        </p:nvPicPr>
        <p:blipFill>
          <a:blip r:embed="rId5"/>
          <a:srcRect l="6696" r="4575"/>
          <a:stretch>
            <a:fillRect/>
          </a:stretch>
        </p:blipFill>
        <p:spPr>
          <a:xfrm>
            <a:off x="642938" y="3500438"/>
            <a:ext cx="3786187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 descr="гречка сыра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88" y="3500438"/>
            <a:ext cx="3286125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stak3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63" y="3929063"/>
            <a:ext cx="9017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Georgia" pitchFamily="18" charset="0"/>
              </a:rPr>
              <a:t>     </a:t>
            </a:r>
            <a:endParaRPr lang="en-US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68313" y="3603625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  <a:cs typeface="Times New Roman" pitchFamily="18" charset="0"/>
              </a:rPr>
              <a:t> </a:t>
            </a:r>
            <a:endParaRPr lang="ru-RU" sz="2000" b="1">
              <a:latin typeface="Georgia" pitchFamily="18" charset="0"/>
            </a:endParaRPr>
          </a:p>
        </p:txBody>
      </p:sp>
      <p:pic>
        <p:nvPicPr>
          <p:cNvPr id="27653" name="Рисунок 11" descr="sad-13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7188"/>
            <a:ext cx="8024813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8043863" cy="4697413"/>
          </a:xfrm>
        </p:spPr>
        <p:txBody>
          <a:bodyPr/>
          <a:lstStyle/>
          <a:p>
            <a:r>
              <a:rPr lang="ru-RU" smtClean="0">
                <a:solidFill>
                  <a:srgbClr val="0000CC"/>
                </a:solidFill>
                <a:latin typeface="Georgia" pitchFamily="18" charset="0"/>
              </a:rPr>
              <a:t>«Посуда и столовые приборы»</a:t>
            </a:r>
          </a:p>
          <a:p>
            <a:r>
              <a:rPr lang="ru-RU" smtClean="0">
                <a:solidFill>
                  <a:srgbClr val="0000CC"/>
                </a:solidFill>
                <a:latin typeface="Georgia" pitchFamily="18" charset="0"/>
              </a:rPr>
              <a:t>«Как правильно и красиво накрыть на стол»</a:t>
            </a:r>
          </a:p>
          <a:p>
            <a:r>
              <a:rPr lang="ru-RU" smtClean="0">
                <a:solidFill>
                  <a:srgbClr val="0000CC"/>
                </a:solidFill>
                <a:latin typeface="Georgia" pitchFamily="18" charset="0"/>
              </a:rPr>
              <a:t>«Поведение за столом»</a:t>
            </a:r>
          </a:p>
          <a:p>
            <a:r>
              <a:rPr lang="ru-RU" smtClean="0">
                <a:solidFill>
                  <a:srgbClr val="0000CC"/>
                </a:solidFill>
                <a:latin typeface="Georgia" pitchFamily="18" charset="0"/>
              </a:rPr>
              <a:t>«Чаепитие друзей»</a:t>
            </a:r>
          </a:p>
          <a:p>
            <a:r>
              <a:rPr lang="ru-RU" smtClean="0">
                <a:solidFill>
                  <a:srgbClr val="0000CC"/>
                </a:solidFill>
                <a:latin typeface="Georgia" pitchFamily="18" charset="0"/>
              </a:rPr>
              <a:t> «Научи Машу сервировке стола к обеду»</a:t>
            </a:r>
            <a:endParaRPr lang="en-US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468313" y="3603625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  <a:cs typeface="Times New Roman" pitchFamily="18" charset="0"/>
              </a:rPr>
              <a:t> </a:t>
            </a:r>
            <a:endParaRPr lang="ru-RU" sz="2000" b="1">
              <a:latin typeface="Georgia" pitchFamily="18" charset="0"/>
            </a:endParaRPr>
          </a:p>
        </p:txBody>
      </p:sp>
      <p:sp>
        <p:nvSpPr>
          <p:cNvPr id="8" name="Табличка 7"/>
          <p:cNvSpPr/>
          <p:nvPr/>
        </p:nvSpPr>
        <p:spPr bwMode="auto">
          <a:xfrm>
            <a:off x="827584" y="476672"/>
            <a:ext cx="7534050" cy="720080"/>
          </a:xfrm>
          <a:prstGeom prst="plaqu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НОД по теме «Столовый Этикет»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8678" name="Рисунок 9" descr="6a011570aa8d5b970b01348517dcc7970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4000500"/>
            <a:ext cx="38973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29699" name="Содержимое 2"/>
          <p:cNvSpPr>
            <a:spLocks noGrp="1"/>
          </p:cNvSpPr>
          <p:nvPr>
            <p:ph sz="half" idx="1"/>
          </p:nvPr>
        </p:nvSpPr>
        <p:spPr>
          <a:xfrm>
            <a:off x="785813" y="571500"/>
            <a:ext cx="7715250" cy="55546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smtClean="0"/>
              <a:t>Предварительная работа:</a:t>
            </a:r>
            <a:endParaRPr lang="ru-RU" smtClean="0"/>
          </a:p>
          <a:p>
            <a:r>
              <a:rPr lang="ru-RU" smtClean="0"/>
              <a:t>Рассматривание посуды во время приема пищи</a:t>
            </a:r>
          </a:p>
          <a:p>
            <a:r>
              <a:rPr lang="ru-RU" smtClean="0"/>
              <a:t>Отгадывание и разучивание загадок о посуде</a:t>
            </a:r>
          </a:p>
          <a:p>
            <a:r>
              <a:rPr lang="ru-RU" smtClean="0"/>
              <a:t>Игры: «Что в чем» (словообразование), «Наоборот» (подбор слов-антонимов),</a:t>
            </a:r>
          </a:p>
          <a:p>
            <a:r>
              <a:rPr lang="ru-RU" smtClean="0"/>
              <a:t>«Какая посуда спряталась?» и др.</a:t>
            </a:r>
          </a:p>
          <a:p>
            <a:r>
              <a:rPr lang="ru-RU" smtClean="0"/>
              <a:t> Чтение сказок К. Чуковского «Муха-Цокотуха», «Федорино горе», русской народной сказки «Лиса и кувшин»</a:t>
            </a:r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468313" y="3603625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  <a:cs typeface="Times New Roman" pitchFamily="18" charset="0"/>
              </a:rPr>
              <a:t> </a:t>
            </a:r>
            <a:endParaRPr lang="ru-RU" sz="2000" b="1">
              <a:latin typeface="Georgia" pitchFamily="18" charset="0"/>
            </a:endParaRPr>
          </a:p>
        </p:txBody>
      </p:sp>
      <p:pic>
        <p:nvPicPr>
          <p:cNvPr id="29701" name="Рисунок 10" descr="bestek_1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03109">
            <a:off x="5421313" y="4832350"/>
            <a:ext cx="2044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>
          <a:xfrm>
            <a:off x="785813" y="571500"/>
            <a:ext cx="7715250" cy="5554663"/>
          </a:xfrm>
        </p:spPr>
        <p:txBody>
          <a:bodyPr/>
          <a:lstStyle/>
          <a:p>
            <a:pPr algn="just"/>
            <a:r>
              <a:rPr lang="ru-RU" b="1" smtClean="0"/>
              <a:t>Оборудование: </a:t>
            </a:r>
            <a:r>
              <a:rPr lang="ru-RU" smtClean="0"/>
              <a:t>скатерть, салфетки, столовые приборы (ложки, вилки, нож), столовая   </a:t>
            </a:r>
          </a:p>
          <a:p>
            <a:pPr algn="just"/>
            <a:r>
              <a:rPr lang="ru-RU" b="1" smtClean="0"/>
              <a:t>  </a:t>
            </a:r>
            <a:r>
              <a:rPr lang="ru-RU" smtClean="0"/>
              <a:t>  посуда (глубокая тарелка, мелкая тарелка, чашка, блюдце, хлебница), салфетница, салфетки из ткани для сервировки стола.    </a:t>
            </a:r>
          </a:p>
          <a:p>
            <a:pPr algn="just"/>
            <a:r>
              <a:rPr lang="ru-RU" b="1" smtClean="0"/>
              <a:t>Методы и приемы:</a:t>
            </a:r>
            <a:r>
              <a:rPr lang="ru-RU" smtClean="0"/>
              <a:t> сюрпризный момент, загадывание загадок, дидактические игры:   «Что мы едим?», «Убери со стола»</a:t>
            </a:r>
          </a:p>
          <a:p>
            <a:pPr algn="just"/>
            <a:r>
              <a:rPr lang="ru-RU" b="1" smtClean="0"/>
              <a:t>Словарная работа: </a:t>
            </a:r>
            <a:r>
              <a:rPr lang="ru-RU" smtClean="0"/>
              <a:t>сервировать, столовые приборы.</a:t>
            </a: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468313" y="3603625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  <a:cs typeface="Times New Roman" pitchFamily="18" charset="0"/>
              </a:rPr>
              <a:t> </a:t>
            </a:r>
            <a:endParaRPr lang="ru-RU" sz="2000" b="1">
              <a:latin typeface="Georgia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357188"/>
            <a:ext cx="5686425" cy="576897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Georgia" pitchFamily="18" charset="0"/>
              </a:rPr>
              <a:t>     </a:t>
            </a:r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Для нас она необходима                                                Ведь пищу из нее едим мы                                                    Глубокая и мелкая                                                     Зовут ее ….(тарелкою).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Сел за стол я и копаю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Маленькой лопаткою.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Инструмент я окунаю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В борщ, повидло сладкое.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Что лопатка зачерпнет,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Отправляю прямо в рот: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Кашу, торт, бульон, окрошку…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Знают все, что это… (ложка).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468313" y="3603625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  <a:cs typeface="Times New Roman" pitchFamily="18" charset="0"/>
              </a:rPr>
              <a:t> </a:t>
            </a:r>
            <a:endParaRPr lang="ru-RU" sz="2000" b="1">
              <a:latin typeface="Georgia" pitchFamily="18" charset="0"/>
            </a:endParaRPr>
          </a:p>
        </p:txBody>
      </p:sp>
      <p:pic>
        <p:nvPicPr>
          <p:cNvPr id="3074" name="Picture 2" descr="D:\Оксана\культура питания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28625"/>
            <a:ext cx="2447925" cy="241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Оксана\культура питания\post-121591-12737858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357563"/>
            <a:ext cx="2738438" cy="273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smtClean="0">
              <a:solidFill>
                <a:srgbClr val="000066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en-US" smtClean="0">
              <a:solidFill>
                <a:srgbClr val="000066"/>
              </a:solidFill>
            </a:endParaRPr>
          </a:p>
          <a:p>
            <a:pPr algn="r">
              <a:buFont typeface="Wingdings 2" pitchFamily="18" charset="2"/>
              <a:buNone/>
            </a:pPr>
            <a:endParaRPr lang="ru-RU" sz="2000" b="1" smtClean="0">
              <a:solidFill>
                <a:srgbClr val="000066"/>
              </a:solidFill>
              <a:latin typeface="Georgia" pitchFamily="18" charset="0"/>
            </a:endParaRPr>
          </a:p>
          <a:p>
            <a:pPr algn="r">
              <a:buFont typeface="Wingdings 2" pitchFamily="18" charset="2"/>
              <a:buNone/>
            </a:pPr>
            <a:endParaRPr lang="ru-RU" sz="2000" b="1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8" name="Табличка 7"/>
          <p:cNvSpPr/>
          <p:nvPr/>
        </p:nvSpPr>
        <p:spPr bwMode="auto">
          <a:xfrm>
            <a:off x="785786" y="285728"/>
            <a:ext cx="7534050" cy="1071570"/>
          </a:xfrm>
          <a:prstGeom prst="plaqu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Формирование культуры питания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дошкольников</a:t>
            </a:r>
          </a:p>
        </p:txBody>
      </p:sp>
      <p:sp>
        <p:nvSpPr>
          <p:cNvPr id="14343" name="Прямоугольник 8"/>
          <p:cNvSpPr>
            <a:spLocks noChangeArrowheads="1"/>
          </p:cNvSpPr>
          <p:nvPr/>
        </p:nvSpPr>
        <p:spPr bwMode="auto">
          <a:xfrm>
            <a:off x="500063" y="1428750"/>
            <a:ext cx="814387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Georgia" pitchFamily="18" charset="0"/>
              </a:rPr>
              <a:t>Три основных направления:</a:t>
            </a:r>
          </a:p>
          <a:p>
            <a:pPr algn="just"/>
            <a:r>
              <a:rPr lang="ru-RU" sz="2800" b="1">
                <a:latin typeface="Georgia" pitchFamily="18" charset="0"/>
              </a:rPr>
              <a:t>1. </a:t>
            </a:r>
            <a:r>
              <a:rPr lang="ru-RU" sz="2800">
                <a:latin typeface="Georgia" pitchFamily="18" charset="0"/>
              </a:rPr>
              <a:t>Формирование представлений о:</a:t>
            </a:r>
          </a:p>
          <a:p>
            <a:pPr algn="just">
              <a:buFont typeface="Arial" charset="0"/>
              <a:buChar char="•"/>
            </a:pPr>
            <a:r>
              <a:rPr lang="ru-RU" sz="2800">
                <a:latin typeface="Georgia" pitchFamily="18" charset="0"/>
              </a:rPr>
              <a:t> значении правильного питания для работы всего организма и отдельных внутренних органов</a:t>
            </a:r>
          </a:p>
          <a:p>
            <a:pPr algn="just">
              <a:buFont typeface="Arial" charset="0"/>
              <a:buChar char="•"/>
            </a:pPr>
            <a:r>
              <a:rPr lang="ru-RU" sz="2800">
                <a:latin typeface="Georgia" pitchFamily="18" charset="0"/>
              </a:rPr>
              <a:t> роли пищевых веществ для нормальной работы и развития каждого живого организма</a:t>
            </a:r>
          </a:p>
          <a:p>
            <a:pPr algn="just">
              <a:buFont typeface="Arial" charset="0"/>
              <a:buChar char="•"/>
            </a:pPr>
            <a:r>
              <a:rPr lang="ru-RU" sz="2800">
                <a:latin typeface="Georgia" pitchFamily="18" charset="0"/>
              </a:rPr>
              <a:t> полезности различных продуктов и блюд</a:t>
            </a:r>
          </a:p>
          <a:p>
            <a:pPr algn="just"/>
            <a:r>
              <a:rPr lang="ru-RU" sz="2800" b="1">
                <a:latin typeface="Georgia" pitchFamily="18" charset="0"/>
              </a:rPr>
              <a:t>2. </a:t>
            </a:r>
            <a:r>
              <a:rPr lang="ru-RU" sz="2800">
                <a:latin typeface="Georgia" pitchFamily="18" charset="0"/>
              </a:rPr>
              <a:t>Воспитание культуры поведения за столом</a:t>
            </a:r>
          </a:p>
          <a:p>
            <a:pPr algn="just"/>
            <a:r>
              <a:rPr lang="ru-RU" sz="2800" b="1">
                <a:latin typeface="Georgia" pitchFamily="18" charset="0"/>
              </a:rPr>
              <a:t>3. </a:t>
            </a:r>
            <a:r>
              <a:rPr lang="ru-RU" sz="2800">
                <a:latin typeface="Georgia" pitchFamily="18" charset="0"/>
              </a:rPr>
              <a:t>Соблюдение гигиенических требований</a:t>
            </a:r>
          </a:p>
          <a:p>
            <a:endParaRPr lang="ru-RU" b="1">
              <a:latin typeface="Georg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32771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357188"/>
            <a:ext cx="8186738" cy="5768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00CC"/>
                </a:solidFill>
                <a:latin typeface="Georgia" pitchFamily="18" charset="0"/>
              </a:rPr>
              <a:t>Длинные и острые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00CC"/>
                </a:solidFill>
                <a:latin typeface="Georgia" pitchFamily="18" charset="0"/>
              </a:rPr>
              <a:t>Ею подцеплять куски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00CC"/>
                </a:solidFill>
                <a:latin typeface="Georgia" pitchFamily="18" charset="0"/>
              </a:rPr>
              <a:t>Очень даже просто нам! (вилка).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6600"/>
                </a:solidFill>
                <a:latin typeface="Georgia" pitchFamily="18" charset="0"/>
              </a:rPr>
              <a:t>Он из стали, и прекрасно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6600"/>
                </a:solidFill>
                <a:latin typeface="Georgia" pitchFamily="18" charset="0"/>
              </a:rPr>
              <a:t>Режет овощи и мясо.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6600"/>
                </a:solidFill>
                <a:latin typeface="Georgia" pitchFamily="18" charset="0"/>
              </a:rPr>
              <a:t>Только лезвие не трожь.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6600"/>
                </a:solidFill>
                <a:latin typeface="Georgia" pitchFamily="18" charset="0"/>
              </a:rPr>
              <a:t>Ну, конечно, это… (нож).</a:t>
            </a: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468313" y="3603625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  <a:cs typeface="Times New Roman" pitchFamily="18" charset="0"/>
              </a:rPr>
              <a:t> </a:t>
            </a:r>
            <a:endParaRPr lang="ru-RU" sz="2000" b="1">
              <a:latin typeface="Georgia" pitchFamily="18" charset="0"/>
            </a:endParaRPr>
          </a:p>
        </p:txBody>
      </p:sp>
      <p:pic>
        <p:nvPicPr>
          <p:cNvPr id="32773" name="Рисунок 7" descr="gabe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285750"/>
            <a:ext cx="119538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Оксана\культура питания\2580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4144963"/>
            <a:ext cx="3071812" cy="230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313" y="357188"/>
            <a:ext cx="4000500" cy="5768975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Мы дежурные сегодня.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Станем быстро помогать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 Аккуратно и красиво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 Все столы сервировать.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                                                          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Что сначала нужно сделать?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Будем руки чисто мыть.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Потом фартуки наденем,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Начнем скатерти стелить.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00CC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Мы </a:t>
            </a:r>
            <a:r>
              <a:rPr lang="ru-RU" b="1" dirty="0" err="1" smtClean="0">
                <a:solidFill>
                  <a:srgbClr val="0000CC"/>
                </a:solidFill>
              </a:rPr>
              <a:t>салфетницы</a:t>
            </a:r>
            <a:r>
              <a:rPr lang="ru-RU" b="1" dirty="0" smtClean="0">
                <a:solidFill>
                  <a:srgbClr val="0000CC"/>
                </a:solidFill>
              </a:rPr>
              <a:t> поставим,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А на самый центр стола –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Хлеб душистый, свежий, вкусный.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Хлеб всему ведь «голова»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00CC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Вокруг хлебниц хороводом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Блюдца с чашками стоят.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Ручки чашек смотрят вправо,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В блюдцах ложечки лежат.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rgbClr val="006600"/>
              </a:solidFill>
              <a:latin typeface="Georgia" pitchFamily="18" charset="0"/>
            </a:endParaRP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468313" y="3603625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  <a:cs typeface="Times New Roman" pitchFamily="18" charset="0"/>
              </a:rPr>
              <a:t> </a:t>
            </a:r>
            <a:endParaRPr lang="ru-RU" sz="2000" b="1">
              <a:latin typeface="Georgia" pitchFamily="18" charset="0"/>
            </a:endParaRPr>
          </a:p>
        </p:txBody>
      </p:sp>
      <p:sp>
        <p:nvSpPr>
          <p:cNvPr id="33797" name="Прямоугольник 8"/>
          <p:cNvSpPr>
            <a:spLocks noChangeArrowheads="1"/>
          </p:cNvSpPr>
          <p:nvPr/>
        </p:nvSpPr>
        <p:spPr bwMode="auto">
          <a:xfrm>
            <a:off x="3786188" y="214313"/>
            <a:ext cx="47863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 </a:t>
            </a:r>
            <a:r>
              <a:rPr lang="ru-RU" b="1">
                <a:solidFill>
                  <a:srgbClr val="0000CC"/>
                </a:solidFill>
                <a:latin typeface="Trebuchet MS" pitchFamily="34" charset="0"/>
              </a:rPr>
              <a:t>Мы тарелки всем поставим,</a:t>
            </a:r>
          </a:p>
          <a:p>
            <a:r>
              <a:rPr lang="ru-RU" b="1">
                <a:solidFill>
                  <a:srgbClr val="0000CC"/>
                </a:solidFill>
                <a:latin typeface="Trebuchet MS" pitchFamily="34" charset="0"/>
              </a:rPr>
              <a:t> Вилки, ложки и ножи.</a:t>
            </a:r>
          </a:p>
          <a:p>
            <a:r>
              <a:rPr lang="ru-RU" b="1">
                <a:solidFill>
                  <a:srgbClr val="0000CC"/>
                </a:solidFill>
                <a:latin typeface="Trebuchet MS" pitchFamily="34" charset="0"/>
              </a:rPr>
              <a:t> Не спеши, как класть подумай,</a:t>
            </a:r>
          </a:p>
          <a:p>
            <a:r>
              <a:rPr lang="ru-RU" b="1">
                <a:solidFill>
                  <a:srgbClr val="0000CC"/>
                </a:solidFill>
                <a:latin typeface="Trebuchet MS" pitchFamily="34" charset="0"/>
              </a:rPr>
              <a:t> А потом уж разложи.</a:t>
            </a:r>
          </a:p>
          <a:p>
            <a:endParaRPr lang="ru-RU" b="1">
              <a:solidFill>
                <a:srgbClr val="0000CC"/>
              </a:solidFill>
              <a:latin typeface="Trebuchet MS" pitchFamily="34" charset="0"/>
            </a:endParaRPr>
          </a:p>
          <a:p>
            <a:r>
              <a:rPr lang="ru-RU" b="1">
                <a:solidFill>
                  <a:srgbClr val="0000CC"/>
                </a:solidFill>
                <a:latin typeface="Trebuchet MS" pitchFamily="34" charset="0"/>
              </a:rPr>
              <a:t>От тарелки справа нож,</a:t>
            </a:r>
          </a:p>
          <a:p>
            <a:r>
              <a:rPr lang="ru-RU" b="1">
                <a:solidFill>
                  <a:srgbClr val="0000CC"/>
                </a:solidFill>
                <a:latin typeface="Trebuchet MS" pitchFamily="34" charset="0"/>
              </a:rPr>
              <a:t>Ложка рядышком лежит.</a:t>
            </a:r>
          </a:p>
          <a:p>
            <a:r>
              <a:rPr lang="ru-RU" b="1">
                <a:solidFill>
                  <a:srgbClr val="0000CC"/>
                </a:solidFill>
                <a:latin typeface="Trebuchet MS" pitchFamily="34" charset="0"/>
              </a:rPr>
              <a:t>Нож от ложки отвернулся,</a:t>
            </a:r>
          </a:p>
          <a:p>
            <a:r>
              <a:rPr lang="ru-RU" b="1">
                <a:solidFill>
                  <a:srgbClr val="0000CC"/>
                </a:solidFill>
                <a:latin typeface="Trebuchet MS" pitchFamily="34" charset="0"/>
              </a:rPr>
              <a:t>На тарелочку глядит.</a:t>
            </a:r>
          </a:p>
          <a:p>
            <a:endParaRPr lang="ru-RU" b="1">
              <a:solidFill>
                <a:srgbClr val="0000CC"/>
              </a:solidFill>
              <a:latin typeface="Trebuchet MS" pitchFamily="34" charset="0"/>
            </a:endParaRPr>
          </a:p>
          <a:p>
            <a:r>
              <a:rPr lang="ru-RU" b="1">
                <a:solidFill>
                  <a:srgbClr val="0000CC"/>
                </a:solidFill>
                <a:latin typeface="Trebuchet MS" pitchFamily="34" charset="0"/>
              </a:rPr>
              <a:t>Ну а слева от тарелки</a:t>
            </a:r>
          </a:p>
          <a:p>
            <a:r>
              <a:rPr lang="ru-RU" b="1">
                <a:solidFill>
                  <a:srgbClr val="0000CC"/>
                </a:solidFill>
                <a:latin typeface="Trebuchet MS" pitchFamily="34" charset="0"/>
              </a:rPr>
              <a:t>Нужно вилку положить.</a:t>
            </a:r>
          </a:p>
          <a:p>
            <a:r>
              <a:rPr lang="ru-RU" b="1">
                <a:solidFill>
                  <a:srgbClr val="0000CC"/>
                </a:solidFill>
                <a:latin typeface="Trebuchet MS" pitchFamily="34" charset="0"/>
              </a:rPr>
              <a:t>Когда станем есть второе,</a:t>
            </a:r>
          </a:p>
          <a:p>
            <a:r>
              <a:rPr lang="ru-RU" b="1">
                <a:solidFill>
                  <a:srgbClr val="0000CC"/>
                </a:solidFill>
                <a:latin typeface="Trebuchet MS" pitchFamily="34" charset="0"/>
              </a:rPr>
              <a:t>Будет с вилкой нож дружить.</a:t>
            </a:r>
          </a:p>
        </p:txBody>
      </p:sp>
      <p:pic>
        <p:nvPicPr>
          <p:cNvPr id="33798" name="Рисунок 9" descr="1263416896_48698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857625"/>
            <a:ext cx="2286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34819" name="Содержимое 10" descr="4101446-22d7df58aa3eb118.gif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428625"/>
            <a:ext cx="7972425" cy="5949950"/>
          </a:xfrm>
        </p:spPr>
      </p:pic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468313" y="3603625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  <a:cs typeface="Times New Roman" pitchFamily="18" charset="0"/>
              </a:rPr>
              <a:t> </a:t>
            </a:r>
            <a:endParaRPr lang="ru-RU" sz="2000" b="1"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en-US" smtClean="0">
              <a:solidFill>
                <a:srgbClr val="000066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en-US" smtClean="0">
              <a:solidFill>
                <a:srgbClr val="000066"/>
              </a:solidFill>
            </a:endParaRPr>
          </a:p>
          <a:p>
            <a:pPr algn="r">
              <a:buFont typeface="Wingdings 2" pitchFamily="18" charset="2"/>
              <a:buNone/>
            </a:pPr>
            <a:endParaRPr lang="ru-RU" sz="2000" b="1" smtClean="0">
              <a:solidFill>
                <a:srgbClr val="000066"/>
              </a:solidFill>
              <a:latin typeface="Georgia" pitchFamily="18" charset="0"/>
            </a:endParaRPr>
          </a:p>
          <a:p>
            <a:pPr algn="r">
              <a:buFont typeface="Wingdings 2" pitchFamily="18" charset="2"/>
              <a:buNone/>
            </a:pPr>
            <a:endParaRPr lang="ru-RU" sz="2000" b="1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10" name="Табличка 9"/>
          <p:cNvSpPr/>
          <p:nvPr/>
        </p:nvSpPr>
        <p:spPr bwMode="auto">
          <a:xfrm>
            <a:off x="785786" y="285728"/>
            <a:ext cx="7534050" cy="785818"/>
          </a:xfrm>
          <a:prstGeom prst="plaqu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Кулинарные и сенсорные игры</a:t>
            </a:r>
          </a:p>
        </p:txBody>
      </p:sp>
      <p:sp>
        <p:nvSpPr>
          <p:cNvPr id="15367" name="Прямоугольник 10"/>
          <p:cNvSpPr>
            <a:spLocks noChangeArrowheads="1"/>
          </p:cNvSpPr>
          <p:nvPr/>
        </p:nvSpPr>
        <p:spPr bwMode="auto">
          <a:xfrm>
            <a:off x="357188" y="1357313"/>
            <a:ext cx="75009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>
                <a:latin typeface="Georgia" pitchFamily="18" charset="0"/>
              </a:rPr>
              <a:t>  «Приготовь овощной или фруктовый салат»</a:t>
            </a:r>
          </a:p>
          <a:p>
            <a:pPr>
              <a:buFont typeface="Arial" charset="0"/>
              <a:buChar char="•"/>
            </a:pPr>
            <a:r>
              <a:rPr lang="ru-RU" sz="3600">
                <a:latin typeface="Georgia" pitchFamily="18" charset="0"/>
              </a:rPr>
              <a:t>  «Варим щи, суп» и т.д.</a:t>
            </a:r>
          </a:p>
          <a:p>
            <a:pPr>
              <a:buFont typeface="Arial" charset="0"/>
              <a:buChar char="•"/>
            </a:pPr>
            <a:r>
              <a:rPr lang="ru-RU" sz="3600">
                <a:latin typeface="Georgia" pitchFamily="18" charset="0"/>
              </a:rPr>
              <a:t>  «Варим компот» </a:t>
            </a:r>
          </a:p>
          <a:p>
            <a:pPr>
              <a:buFont typeface="Arial" charset="0"/>
              <a:buChar char="•"/>
            </a:pPr>
            <a:r>
              <a:rPr lang="ru-RU" sz="3600">
                <a:latin typeface="Georgia" pitchFamily="18" charset="0"/>
              </a:rPr>
              <a:t>  «Угадай по вкусу»</a:t>
            </a:r>
          </a:p>
          <a:p>
            <a:pPr>
              <a:buFont typeface="Arial" charset="0"/>
              <a:buChar char="•"/>
            </a:pPr>
            <a:r>
              <a:rPr lang="ru-RU" sz="3600">
                <a:latin typeface="Georgia" pitchFamily="18" charset="0"/>
              </a:rPr>
              <a:t>  «Угадай по запаху»</a:t>
            </a:r>
          </a:p>
          <a:p>
            <a:pPr>
              <a:buFont typeface="Arial" charset="0"/>
              <a:buChar char="•"/>
            </a:pPr>
            <a:r>
              <a:rPr lang="ru-RU" sz="3600">
                <a:latin typeface="Georgia" pitchFamily="18" charset="0"/>
              </a:rPr>
              <a:t>  «Угадай на ощупь»</a:t>
            </a:r>
          </a:p>
          <a:p>
            <a:pPr>
              <a:buFont typeface="Arial" charset="0"/>
              <a:buChar char="•"/>
            </a:pPr>
            <a:r>
              <a:rPr lang="ru-RU" sz="3600">
                <a:latin typeface="Georgia" pitchFamily="18" charset="0"/>
              </a:rPr>
              <a:t> «Убери лишнее»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3429000"/>
            <a:ext cx="42291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9" name="Picture 2" descr="C:\Users\Андрей\Desktop\Info-basic-nutrition-children-A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2337594"/>
            <a:ext cx="5715000" cy="3390900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8" name="Табличка 7"/>
          <p:cNvSpPr/>
          <p:nvPr/>
        </p:nvSpPr>
        <p:spPr bwMode="auto">
          <a:xfrm>
            <a:off x="857224" y="214290"/>
            <a:ext cx="7534050" cy="1143008"/>
          </a:xfrm>
          <a:prstGeom prst="plaqu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66"/>
                </a:solidFill>
                <a:latin typeface="Georgia" pitchFamily="18" charset="0"/>
              </a:rPr>
              <a:t>«Витамины растут на ветке,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66"/>
                </a:solidFill>
                <a:latin typeface="Georgia" pitchFamily="18" charset="0"/>
              </a:rPr>
              <a:t>витамины растут на грядке»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pic>
        <p:nvPicPr>
          <p:cNvPr id="10" name="Picture 2" descr="C:\Users\Андрей\Desktop\[gotowall.com]20120124_133504_2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2592288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Андрей\Desktop\17541_html_m184a0e4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428736"/>
            <a:ext cx="2376264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Андрей\Desktop\4599303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696" y="1428736"/>
            <a:ext cx="2736304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C:\Users\Андрей\Desktop\Svek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57800"/>
            <a:ext cx="2592288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C:\Users\Андрей\Desktop\2508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7736" y="4929198"/>
            <a:ext cx="237626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 descr="C:\Users\Андрей\Desktop\119284__32108_zo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3143248"/>
            <a:ext cx="1665336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Users\Андрей\Desktop\food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857496"/>
            <a:ext cx="1928826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Формы привития культуры питания в детском саду разнообразны. Одной из них является </a:t>
            </a:r>
            <a:r>
              <a:rPr lang="ru-RU" b="1" i="1" dirty="0" smtClean="0"/>
              <a:t>дежурство</a:t>
            </a:r>
            <a:r>
              <a:rPr lang="ru-RU" dirty="0" smtClean="0"/>
              <a:t>. Дежурным по столам выдают нарядную форму, состоящую из цветных колпачков и фартучков. Все эта одежда хранится в «Уголке дежурного».</a:t>
            </a:r>
          </a:p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Дежурить дети начинают со второй младшей  группы. Дежурный помогает нянечке накрыть стол, за которым сам кушает. Дошкольник расставляет стаканы, кладет салфетки, ложки, ставит хлебницы.</a:t>
            </a:r>
          </a:p>
          <a:p>
            <a:pPr marL="274320" indent="-274320">
              <a:spcBef>
                <a:spcPct val="0"/>
              </a:spcBef>
              <a:buFont typeface="Wingdings 2"/>
              <a:buChar char=""/>
              <a:defRPr/>
            </a:pPr>
            <a:r>
              <a:rPr lang="ru-RU" b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lang="en-US" dirty="0" smtClean="0">
              <a:solidFill>
                <a:srgbClr val="000066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000066"/>
              </a:solidFill>
            </a:endParaRPr>
          </a:p>
        </p:txBody>
      </p:sp>
      <p:sp>
        <p:nvSpPr>
          <p:cNvPr id="8" name="Табличка 7"/>
          <p:cNvSpPr/>
          <p:nvPr/>
        </p:nvSpPr>
        <p:spPr bwMode="auto">
          <a:xfrm>
            <a:off x="827584" y="476672"/>
            <a:ext cx="7534050" cy="720080"/>
          </a:xfrm>
          <a:prstGeom prst="plaqu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Формы привития культуры питания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214313" y="1449388"/>
            <a:ext cx="4714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endParaRPr lang="ru-RU" sz="2400" b="1">
              <a:latin typeface="Georgia" pitchFamily="18" charset="0"/>
            </a:endParaRPr>
          </a:p>
        </p:txBody>
      </p:sp>
      <p:pic>
        <p:nvPicPr>
          <p:cNvPr id="9" name="Picture 3" descr="C:\Users\Админ\Desktop\Новая папка\SAM_58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4259124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Georgia" pitchFamily="18" charset="0"/>
              </a:rPr>
              <a:t>     </a:t>
            </a:r>
            <a:endParaRPr lang="en-US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8" name="Табличка 7"/>
          <p:cNvSpPr/>
          <p:nvPr/>
        </p:nvSpPr>
        <p:spPr bwMode="auto">
          <a:xfrm>
            <a:off x="827584" y="476672"/>
            <a:ext cx="7534050" cy="720080"/>
          </a:xfrm>
          <a:prstGeom prst="plaqu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Georgia" pitchFamily="18" charset="0"/>
              </a:rPr>
              <a:t>Дежурство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468313" y="3603625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  <a:cs typeface="Times New Roman" pitchFamily="18" charset="0"/>
              </a:rPr>
              <a:t> </a:t>
            </a:r>
            <a:endParaRPr lang="ru-RU" sz="2000" b="1">
              <a:latin typeface="Georg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00" y="1643063"/>
            <a:ext cx="2357438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Вторая младшая группа</a:t>
            </a:r>
            <a:endParaRPr lang="ru-RU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071813" y="1285875"/>
            <a:ext cx="5572125" cy="17145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Формирование у детей представления о значимости труда дежурных, об очередности в выполнении порученного труда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63" y="3429000"/>
            <a:ext cx="2357437" cy="785813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Средняя группа</a:t>
            </a: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000375" y="3214688"/>
            <a:ext cx="5643563" cy="164306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Поручение расставить посуду, салфетки, хлебницы.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Уборка посуды после еды (каждый ребенок ставит свою тарелку на другую, а чашку относит на раздаточный стол)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3" y="5072063"/>
            <a:ext cx="2286000" cy="7858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Старшая и подготовительная группа</a:t>
            </a:r>
            <a:endParaRPr lang="ru-RU" dirty="0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3000375" y="4929188"/>
            <a:ext cx="5572125" cy="164306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Полная сервировка стола, уборка после еды.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Сочетание работы дежурных с самообслуживанием детей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928938" y="2214563"/>
            <a:ext cx="14287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57500" y="3643313"/>
            <a:ext cx="14287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3"/>
          </p:cNvCxnSpPr>
          <p:nvPr/>
        </p:nvCxnSpPr>
        <p:spPr>
          <a:xfrm>
            <a:off x="2786063" y="5465763"/>
            <a:ext cx="214312" cy="106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8" name="Табличка 7"/>
          <p:cNvSpPr/>
          <p:nvPr/>
        </p:nvSpPr>
        <p:spPr bwMode="auto">
          <a:xfrm>
            <a:off x="827584" y="476672"/>
            <a:ext cx="7534050" cy="1023502"/>
          </a:xfrm>
          <a:prstGeom prst="plaqu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Культурно – гигиенические навыки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Georgia" pitchFamily="18" charset="0"/>
              </a:rPr>
              <a:t>приема пищи у детей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468313" y="1571625"/>
            <a:ext cx="44608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Trebuchet MS" pitchFamily="34" charset="0"/>
              </a:rPr>
              <a:t>Профессиональная обязанность воспитателя детского сада - обучить ребенка правилам поведения за столом. </a:t>
            </a:r>
          </a:p>
          <a:p>
            <a:pPr algn="just"/>
            <a:r>
              <a:rPr lang="ru-RU" sz="2000">
                <a:latin typeface="Trebuchet MS" pitchFamily="34" charset="0"/>
              </a:rPr>
              <a:t>Это обучение происходит как на специально организованных занятиях, так и во время приема пищи. </a:t>
            </a:r>
          </a:p>
          <a:p>
            <a:pPr algn="just"/>
            <a:endParaRPr lang="ru-RU" sz="2000" b="1">
              <a:latin typeface="Georgia" pitchFamily="18" charset="0"/>
            </a:endParaRPr>
          </a:p>
        </p:txBody>
      </p:sp>
      <p:pic>
        <p:nvPicPr>
          <p:cNvPr id="19461" name="Picture 2" descr="I:\dsc02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000500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11" descr="Oa1f1a635410e60763b86fb1a8a4d562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786188"/>
            <a:ext cx="29829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12" descr="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15716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en-US" smtClean="0">
              <a:solidFill>
                <a:srgbClr val="000066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en-US" smtClean="0">
              <a:solidFill>
                <a:srgbClr val="000066"/>
              </a:solidFill>
            </a:endParaRPr>
          </a:p>
        </p:txBody>
      </p:sp>
      <p:pic>
        <p:nvPicPr>
          <p:cNvPr id="20484" name="Содержимое 8" descr="DSCN166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75" y="1571625"/>
            <a:ext cx="2963863" cy="2222500"/>
          </a:xfrm>
        </p:spPr>
      </p:pic>
      <p:sp>
        <p:nvSpPr>
          <p:cNvPr id="8" name="Табличка 7"/>
          <p:cNvSpPr/>
          <p:nvPr/>
        </p:nvSpPr>
        <p:spPr bwMode="auto">
          <a:xfrm>
            <a:off x="827584" y="476672"/>
            <a:ext cx="7534050" cy="720080"/>
          </a:xfrm>
          <a:prstGeom prst="plaqu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Дети первой младшей группы (от 2 до 3 лет)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486" name="Rectangle 1"/>
          <p:cNvSpPr>
            <a:spLocks noChangeArrowheads="1"/>
          </p:cNvSpPr>
          <p:nvPr/>
        </p:nvSpPr>
        <p:spPr bwMode="auto">
          <a:xfrm>
            <a:off x="468313" y="1449388"/>
            <a:ext cx="5389562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 b="1">
                <a:latin typeface="Georgia" pitchFamily="18" charset="0"/>
                <a:cs typeface="Times New Roman" pitchFamily="18" charset="0"/>
              </a:rPr>
              <a:t>   </a:t>
            </a:r>
            <a:r>
              <a:rPr lang="ru-RU">
                <a:latin typeface="Georgia" pitchFamily="18" charset="0"/>
                <a:cs typeface="Times New Roman" pitchFamily="18" charset="0"/>
              </a:rPr>
              <a:t>Закрепить умения самостоятельно мыть руки перед едой, насухо вытирать лицо и руки полотенцем, опрятно есть, держать ложку в правой руке, пользоваться салфеткой, полоскать рот по напоминанию взрослого</a:t>
            </a:r>
          </a:p>
          <a:p>
            <a:pPr algn="just">
              <a:buFont typeface="Arial" charset="0"/>
              <a:buChar char="•"/>
            </a:pPr>
            <a:r>
              <a:rPr lang="ru-RU">
                <a:latin typeface="Georgia" pitchFamily="18" charset="0"/>
                <a:cs typeface="Times New Roman" pitchFamily="18" charset="0"/>
              </a:rPr>
              <a:t>     Сформировать умения выполнять элементарные правила культурного поведения: не выходить из-за стола, не закончив еду, говорить спасибо</a:t>
            </a:r>
          </a:p>
          <a:p>
            <a:pPr algn="just">
              <a:buFont typeface="Arial" charset="0"/>
              <a:buChar char="•"/>
            </a:pPr>
            <a:r>
              <a:rPr lang="ru-RU">
                <a:latin typeface="Georgia" pitchFamily="18" charset="0"/>
              </a:rPr>
              <a:t>     На картинках и в жизни узнавать и правильно называть процессы еды, знать предметы необходимые для еды их свойства и качества</a:t>
            </a:r>
          </a:p>
          <a:p>
            <a:pPr algn="just">
              <a:buFont typeface="Arial" charset="0"/>
              <a:buChar char="•"/>
            </a:pPr>
            <a:r>
              <a:rPr lang="ru-RU">
                <a:latin typeface="Georgia" pitchFamily="18" charset="0"/>
              </a:rPr>
              <a:t>     Переживать положительные чувства в связи с выполнением гигиенических действий</a:t>
            </a:r>
          </a:p>
          <a:p>
            <a:pPr algn="just">
              <a:buFont typeface="Arial" charset="0"/>
              <a:buChar char="•"/>
            </a:pPr>
            <a:r>
              <a:rPr lang="ru-RU">
                <a:latin typeface="Georgia" pitchFamily="18" charset="0"/>
              </a:rPr>
              <a:t>     Знать короткие стихи или потешки о еде, повторять их за взрослым или самостоятельно</a:t>
            </a:r>
          </a:p>
          <a:p>
            <a:pPr>
              <a:buFont typeface="Arial" charset="0"/>
              <a:buChar char="•"/>
            </a:pPr>
            <a:endParaRPr lang="ru-RU" sz="2000" b="1">
              <a:latin typeface="Georgia" pitchFamily="18" charset="0"/>
            </a:endParaRPr>
          </a:p>
        </p:txBody>
      </p:sp>
      <p:pic>
        <p:nvPicPr>
          <p:cNvPr id="20487" name="Рисунок 10" descr="DSCN166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000500"/>
            <a:ext cx="238601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6" descr="ultra-cool-presentation-backgrounds-for-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r>
              <a:rPr lang="en-US" sz="1600" dirty="0" smtClean="0">
                <a:latin typeface="Georgia" pitchFamily="18" charset="0"/>
              </a:rPr>
              <a:t/>
            </a:r>
            <a:br>
              <a:rPr lang="en-US" sz="1600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43550" cy="4525963"/>
          </a:xfrm>
        </p:spPr>
        <p:txBody>
          <a:bodyPr>
            <a:normAutofit fontScale="400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000066"/>
              </a:solidFill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300" dirty="0" smtClean="0">
                <a:latin typeface="Georgia" pitchFamily="18" charset="0"/>
              </a:rPr>
              <a:t>Научить самостоятельно и аккуратно мыть руки, лицо, правильно пользоваться мылом, расческой, насухо вытираться после умывания, вешать полотенце на свое место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300" dirty="0" smtClean="0">
                <a:latin typeface="Georgia" pitchFamily="18" charset="0"/>
              </a:rPr>
              <a:t>Сформировать навыки приема пищи: не крошить хлеб, правильно пользоваться столовыми приборами, салфеткой, пережевывать пищу с закрытым ртом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300" dirty="0" smtClean="0">
                <a:latin typeface="Georgia" pitchFamily="18" charset="0"/>
              </a:rPr>
              <a:t> В жизни и на картинках уверенно узнавать и называть процессы еды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300" dirty="0" smtClean="0">
                <a:latin typeface="Georgia" pitchFamily="18" charset="0"/>
              </a:rPr>
              <a:t>Знать многие предметы и действия связанные с выполнением гигиенических процессов при приеме пищи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300" dirty="0" smtClean="0">
                <a:latin typeface="Georgia" pitchFamily="18" charset="0"/>
              </a:rPr>
              <a:t>Знать отдельные правила поведения за столом (не разговаривать пока не прожевал и не проглотил пищу, вести себя спокойно, не крошить хлеб, благодарить старших)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300" dirty="0" smtClean="0">
                <a:latin typeface="Georgia" pitchFamily="18" charset="0"/>
              </a:rPr>
              <a:t>Знать стихи о приеме пищи, с удовольствием слушать чтение детских книжек и рассматривать картинки с соответствующим содержанием</a:t>
            </a:r>
            <a:endParaRPr lang="en-US" sz="3300" dirty="0" smtClean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21508" name="Содержимое 8" descr="1306205280_24.05.1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00750" y="1714500"/>
            <a:ext cx="2757488" cy="2686050"/>
          </a:xfrm>
        </p:spPr>
      </p:pic>
      <p:sp>
        <p:nvSpPr>
          <p:cNvPr id="8" name="Табличка 7"/>
          <p:cNvSpPr/>
          <p:nvPr/>
        </p:nvSpPr>
        <p:spPr bwMode="auto">
          <a:xfrm>
            <a:off x="827584" y="476672"/>
            <a:ext cx="7534050" cy="720080"/>
          </a:xfrm>
          <a:prstGeom prst="plaqu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Дети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второй младшей группы (от 3 до 4 лет)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468313" y="3603625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Georgia" pitchFamily="18" charset="0"/>
                <a:cs typeface="Times New Roman" pitchFamily="18" charset="0"/>
              </a:rPr>
              <a:t> </a:t>
            </a:r>
            <a:endParaRPr lang="ru-RU" sz="2000" b="1">
              <a:latin typeface="Georgia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897</TotalTime>
  <Words>826</Words>
  <Application>Microsoft Office PowerPoint</Application>
  <PresentationFormat>Экран (4:3)</PresentationFormat>
  <Paragraphs>154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Trebuchet MS</vt:lpstr>
      <vt:lpstr>Arial</vt:lpstr>
      <vt:lpstr>Wingdings 2</vt:lpstr>
      <vt:lpstr>Wingdings</vt:lpstr>
      <vt:lpstr>Calibri</vt:lpstr>
      <vt:lpstr>Georgia</vt:lpstr>
      <vt:lpstr>Times New Roman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«Детский сад №9 "Ласточка" г. Ртищево Саратовской области»</dc:title>
  <dc:creator>евросеть</dc:creator>
  <cp:lastModifiedBy>ТАНЮЛЯ</cp:lastModifiedBy>
  <cp:revision>103</cp:revision>
  <dcterms:created xsi:type="dcterms:W3CDTF">2013-12-13T03:19:25Z</dcterms:created>
  <dcterms:modified xsi:type="dcterms:W3CDTF">2020-02-13T13:03:27Z</dcterms:modified>
</cp:coreProperties>
</file>