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120" y="-24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Droplets-HD-Title-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DFB04B5A-6E57-4800-983B-AB443664BC97}" type="datetimeFigureOut">
              <a:rPr lang="ru-RU"/>
              <a:pPr>
                <a:defRPr/>
              </a:pPr>
              <a:t>13.02.2020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16C9C4E-7979-4D55-A099-A86EA1E9A9C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A55374F7-AACF-4F25-8E28-15B71C9A500E}" type="datetimeFigureOut">
              <a:rPr lang="ru-RU"/>
              <a:pPr>
                <a:defRPr/>
              </a:pPr>
              <a:t>13.02.2020</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E9C4EDD0-FE6D-4B8E-82F3-027664BE4C0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4" y="609599"/>
            <a:ext cx="10364452" cy="3427245"/>
          </a:xfrm>
        </p:spPr>
        <p:txBody>
          <a:bodyP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9D2451A8-E80B-4938-A14D-2AE898C5D0C1}" type="datetimeFigureOut">
              <a:rPr lang="ru-RU"/>
              <a:pPr>
                <a:defRPr/>
              </a:pPr>
              <a:t>13.02.2020</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BFB6DB14-21CD-4808-80D8-2466DB43506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extBox 12"/>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7" name="TextBox 13"/>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4"/>
          <p:cNvSpPr>
            <a:spLocks noGrp="1"/>
          </p:cNvSpPr>
          <p:nvPr>
            <p:ph type="dt" sz="half" idx="14"/>
          </p:nvPr>
        </p:nvSpPr>
        <p:spPr/>
        <p:txBody>
          <a:bodyPr/>
          <a:lstStyle>
            <a:lvl1pPr>
              <a:defRPr/>
            </a:lvl1pPr>
          </a:lstStyle>
          <a:p>
            <a:pPr>
              <a:defRPr/>
            </a:pPr>
            <a:fld id="{0CAE0F70-208D-4627-BB8A-ED9DB79D64EC}" type="datetimeFigureOut">
              <a:rPr lang="ru-RU"/>
              <a:pPr>
                <a:defRPr/>
              </a:pPr>
              <a:t>13.02.2020</a:t>
            </a:fld>
            <a:endParaRPr lang="ru-RU"/>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p:txBody>
          <a:bodyPr/>
          <a:lstStyle>
            <a:lvl1pPr>
              <a:defRPr/>
            </a:lvl1pPr>
          </a:lstStyle>
          <a:p>
            <a:pPr>
              <a:defRPr/>
            </a:pPr>
            <a:fld id="{55ED0775-87A9-4CFD-9DE6-AFCE7115BF6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911617CE-C6EA-43C9-8EE6-F9371C9FE0D7}" type="datetimeFigureOut">
              <a:rPr lang="ru-RU"/>
              <a:pPr>
                <a:defRPr/>
              </a:pPr>
              <a:t>13.02.2020</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754C0DA8-B36E-4BA3-BBB0-90C74488A209}"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Date Placeholder 2"/>
          <p:cNvSpPr>
            <a:spLocks noGrp="1"/>
          </p:cNvSpPr>
          <p:nvPr>
            <p:ph type="dt" sz="half" idx="18"/>
          </p:nvPr>
        </p:nvSpPr>
        <p:spPr/>
        <p:txBody>
          <a:bodyPr/>
          <a:lstStyle>
            <a:lvl1pPr>
              <a:defRPr/>
            </a:lvl1pPr>
          </a:lstStyle>
          <a:p>
            <a:pPr>
              <a:defRPr/>
            </a:pPr>
            <a:fld id="{B1010023-E682-4FFE-B891-1A8B6D68D9E7}" type="datetimeFigureOut">
              <a:rPr lang="ru-RU"/>
              <a:pPr>
                <a:defRPr/>
              </a:pPr>
              <a:t>13.02.2020</a:t>
            </a:fld>
            <a:endParaRPr lang="ru-RU"/>
          </a:p>
        </p:txBody>
      </p:sp>
      <p:sp>
        <p:nvSpPr>
          <p:cNvPr id="16" name="Footer Placeholder 3"/>
          <p:cNvSpPr>
            <a:spLocks noGrp="1"/>
          </p:cNvSpPr>
          <p:nvPr>
            <p:ph type="ftr" sz="quarter" idx="19"/>
          </p:nvPr>
        </p:nvSpPr>
        <p:spPr/>
        <p:txBody>
          <a:bodyPr/>
          <a:lstStyle>
            <a:lvl1pPr>
              <a:defRPr/>
            </a:lvl1pPr>
          </a:lstStyle>
          <a:p>
            <a:pPr>
              <a:defRPr/>
            </a:pPr>
            <a:endParaRPr lang="ru-RU"/>
          </a:p>
        </p:txBody>
      </p:sp>
      <p:sp>
        <p:nvSpPr>
          <p:cNvPr id="17" name="Slide Number Placeholder 4"/>
          <p:cNvSpPr>
            <a:spLocks noGrp="1"/>
          </p:cNvSpPr>
          <p:nvPr>
            <p:ph type="sldNum" sz="quarter" idx="20"/>
          </p:nvPr>
        </p:nvSpPr>
        <p:spPr/>
        <p:txBody>
          <a:bodyPr/>
          <a:lstStyle>
            <a:lvl1pPr>
              <a:defRPr/>
            </a:lvl1pPr>
          </a:lstStyle>
          <a:p>
            <a:pPr>
              <a:defRPr/>
            </a:pPr>
            <a:fld id="{FD366F74-8F96-4FAA-855F-0AFD6B6EDB10}"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2" name="Picture 15"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2"/>
          <p:cNvSpPr>
            <a:spLocks noGrp="1"/>
          </p:cNvSpPr>
          <p:nvPr>
            <p:ph type="dt" sz="half" idx="23"/>
          </p:nvPr>
        </p:nvSpPr>
        <p:spPr/>
        <p:txBody>
          <a:bodyPr/>
          <a:lstStyle>
            <a:lvl1pPr>
              <a:defRPr/>
            </a:lvl1pPr>
          </a:lstStyle>
          <a:p>
            <a:pPr>
              <a:defRPr/>
            </a:pPr>
            <a:fld id="{786F62F5-501B-4D44-8644-2E465FB4EED4}" type="datetimeFigureOut">
              <a:rPr lang="ru-RU"/>
              <a:pPr>
                <a:defRPr/>
              </a:pPr>
              <a:t>13.02.2020</a:t>
            </a:fld>
            <a:endParaRPr lang="ru-RU"/>
          </a:p>
        </p:txBody>
      </p:sp>
      <p:sp>
        <p:nvSpPr>
          <p:cNvPr id="14" name="Footer Placeholder 3"/>
          <p:cNvSpPr>
            <a:spLocks noGrp="1"/>
          </p:cNvSpPr>
          <p:nvPr>
            <p:ph type="ftr" sz="quarter" idx="24"/>
          </p:nvPr>
        </p:nvSpPr>
        <p:spPr/>
        <p:txBody>
          <a:bodyPr/>
          <a:lstStyle>
            <a:lvl1pPr>
              <a:defRPr/>
            </a:lvl1pPr>
          </a:lstStyle>
          <a:p>
            <a:pPr>
              <a:defRPr/>
            </a:pPr>
            <a:endParaRPr lang="ru-RU"/>
          </a:p>
        </p:txBody>
      </p:sp>
      <p:sp>
        <p:nvSpPr>
          <p:cNvPr id="15" name="Slide Number Placeholder 4"/>
          <p:cNvSpPr>
            <a:spLocks noGrp="1"/>
          </p:cNvSpPr>
          <p:nvPr>
            <p:ph type="sldNum" sz="quarter" idx="25"/>
          </p:nvPr>
        </p:nvSpPr>
        <p:spPr/>
        <p:txBody>
          <a:bodyPr/>
          <a:lstStyle>
            <a:lvl1pPr>
              <a:defRPr/>
            </a:lvl1pPr>
          </a:lstStyle>
          <a:p>
            <a:pPr>
              <a:defRPr/>
            </a:pPr>
            <a:fld id="{AF0891FB-F373-404B-9726-323AE348C51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DA3976EE-49CC-471C-BC99-0F9C2536E2C6}" type="datetimeFigureOut">
              <a:rPr lang="ru-RU"/>
              <a:pPr>
                <a:defRPr/>
              </a:pPr>
              <a:t>13.02.2020</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9457C850-8714-4CE4-B158-5FE5CDE740B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ED4EF0BB-7A0B-489E-9814-37448489D010}" type="datetimeFigureOut">
              <a:rPr lang="ru-RU"/>
              <a:pPr>
                <a:defRPr/>
              </a:pPr>
              <a:t>13.02.2020</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D3CBF06F-52C3-4C00-AFB1-58EA94BFEC9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2"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29B6C4C6-0EFB-494E-9CE5-A961E981ED8F}" type="datetimeFigureOut">
              <a:rPr lang="ru-RU"/>
              <a:pPr>
                <a:defRPr/>
              </a:pPr>
              <a:t>13.02.2020</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71456944-9DBD-4786-81AC-3EECC108589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4" y="828563"/>
            <a:ext cx="10351752" cy="2736819"/>
          </a:xfrm>
        </p:spPr>
        <p:txBody>
          <a:bodyPr anchor="b"/>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1CBCE6E-AC37-4534-ACC7-4231B9D0803C}" type="datetimeFigureOut">
              <a:rPr lang="ru-RU"/>
              <a:pPr>
                <a:defRPr/>
              </a:pPr>
              <a:t>13.02.2020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4EEA99A-FD50-485F-A8A4-414516C9D7B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5"/>
          </p:nvPr>
        </p:nvSpPr>
        <p:spPr/>
        <p:txBody>
          <a:bodyPr/>
          <a:lstStyle>
            <a:lvl1pPr>
              <a:defRPr/>
            </a:lvl1pPr>
          </a:lstStyle>
          <a:p>
            <a:pPr>
              <a:defRPr/>
            </a:pPr>
            <a:fld id="{4F71FF84-B86D-4F34-BD23-5A2DC264AF83}" type="datetimeFigureOut">
              <a:rPr lang="ru-RU"/>
              <a:pPr>
                <a:defRPr/>
              </a:pPr>
              <a:t>13.02.2020</a:t>
            </a:fld>
            <a:endParaRPr lang="ru-RU"/>
          </a:p>
        </p:txBody>
      </p:sp>
      <p:sp>
        <p:nvSpPr>
          <p:cNvPr id="7" name="Footer Placeholder 5"/>
          <p:cNvSpPr>
            <a:spLocks noGrp="1"/>
          </p:cNvSpPr>
          <p:nvPr>
            <p:ph type="ftr" sz="quarter" idx="16"/>
          </p:nvPr>
        </p:nvSpPr>
        <p:spPr/>
        <p:txBody>
          <a:bodyPr/>
          <a:lstStyle>
            <a:lvl1pPr>
              <a:defRPr/>
            </a:lvl1pPr>
          </a:lstStyle>
          <a:p>
            <a:pPr>
              <a:defRPr/>
            </a:pPr>
            <a:endParaRPr lang="ru-RU"/>
          </a:p>
        </p:txBody>
      </p:sp>
      <p:sp>
        <p:nvSpPr>
          <p:cNvPr id="8" name="Slide Number Placeholder 6"/>
          <p:cNvSpPr>
            <a:spLocks noGrp="1"/>
          </p:cNvSpPr>
          <p:nvPr>
            <p:ph type="sldNum" sz="quarter" idx="17"/>
          </p:nvPr>
        </p:nvSpPr>
        <p:spPr/>
        <p:txBody>
          <a:bodyPr/>
          <a:lstStyle>
            <a:lvl1pPr>
              <a:defRPr/>
            </a:lvl1pPr>
          </a:lstStyle>
          <a:p>
            <a:pPr>
              <a:defRPr/>
            </a:pPr>
            <a:fld id="{B8211324-C22C-49B9-9724-A77378BB7F2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4"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5"/>
          </p:nvPr>
        </p:nvSpPr>
        <p:spPr/>
        <p:txBody>
          <a:bodyPr/>
          <a:lstStyle>
            <a:lvl1pPr>
              <a:defRPr/>
            </a:lvl1pPr>
          </a:lstStyle>
          <a:p>
            <a:pPr>
              <a:defRPr/>
            </a:pPr>
            <a:fld id="{D9F40D2E-8906-4132-B0E2-8DDF24C2BD24}" type="datetimeFigureOut">
              <a:rPr lang="ru-RU"/>
              <a:pPr>
                <a:defRPr/>
              </a:pPr>
              <a:t>13.02.2020</a:t>
            </a:fld>
            <a:endParaRPr lang="ru-RU"/>
          </a:p>
        </p:txBody>
      </p:sp>
      <p:sp>
        <p:nvSpPr>
          <p:cNvPr id="9" name="Footer Placeholder 7"/>
          <p:cNvSpPr>
            <a:spLocks noGrp="1"/>
          </p:cNvSpPr>
          <p:nvPr>
            <p:ph type="ftr" sz="quarter" idx="16"/>
          </p:nvPr>
        </p:nvSpPr>
        <p:spPr/>
        <p:txBody>
          <a:bodyPr/>
          <a:lstStyle>
            <a:lvl1pPr>
              <a:defRPr/>
            </a:lvl1pPr>
          </a:lstStyle>
          <a:p>
            <a:pPr>
              <a:defRPr/>
            </a:pPr>
            <a:endParaRPr lang="ru-RU"/>
          </a:p>
        </p:txBody>
      </p:sp>
      <p:sp>
        <p:nvSpPr>
          <p:cNvPr id="10" name="Slide Number Placeholder 8"/>
          <p:cNvSpPr>
            <a:spLocks noGrp="1"/>
          </p:cNvSpPr>
          <p:nvPr>
            <p:ph type="sldNum" sz="quarter" idx="17"/>
          </p:nvPr>
        </p:nvSpPr>
        <p:spPr/>
        <p:txBody>
          <a:bodyPr/>
          <a:lstStyle>
            <a:lvl1pPr>
              <a:defRPr/>
            </a:lvl1pPr>
          </a:lstStyle>
          <a:p>
            <a:pPr>
              <a:defRPr/>
            </a:pPr>
            <a:fld id="{1226A1C1-82CB-4046-8C79-FAC1E8D8D9C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FFD90196-564E-4344-9570-AD43E949F9B4}" type="datetimeFigureOut">
              <a:rPr lang="ru-RU"/>
              <a:pPr>
                <a:defRPr/>
              </a:pPr>
              <a:t>13.02.2020</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4B26B69F-3497-475A-884E-3B2915871BC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6"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AD440F90-CD4F-4094-886C-5AFD089D6654}" type="datetimeFigureOut">
              <a:rPr lang="ru-RU"/>
              <a:pPr>
                <a:defRPr/>
              </a:pPr>
              <a:t>13.02.2020</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0EA0FD0B-6ECC-4DBC-B740-2A473E834B7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4"/>
          </p:nvPr>
        </p:nvSpPr>
        <p:spPr/>
        <p:txBody>
          <a:bodyPr/>
          <a:lstStyle>
            <a:lvl1pPr>
              <a:defRPr/>
            </a:lvl1pPr>
          </a:lstStyle>
          <a:p>
            <a:pPr>
              <a:defRPr/>
            </a:pPr>
            <a:fld id="{E8FC7356-A86B-4BC2-80DD-759DD311D6F9}" type="datetimeFigureOut">
              <a:rPr lang="ru-RU"/>
              <a:pPr>
                <a:defRPr/>
              </a:pPr>
              <a:t>13.02.2020</a:t>
            </a:fld>
            <a:endParaRPr lang="ru-RU"/>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p:txBody>
          <a:bodyPr/>
          <a:lstStyle>
            <a:lvl1pPr>
              <a:defRPr/>
            </a:lvl1pPr>
          </a:lstStyle>
          <a:p>
            <a:pPr>
              <a:defRPr/>
            </a:pPr>
            <a:fld id="{EF135F95-378B-43F6-8AF8-C12D6D7A1EA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AF16BFA3-94F1-4E2E-893A-9E2D553B6ECF}" type="datetimeFigureOut">
              <a:rPr lang="ru-RU"/>
              <a:pPr>
                <a:defRPr/>
              </a:pPr>
              <a:t>13.02.2020</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226A7B2-3E5A-4FBE-91C2-7013CED8F97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srcRect/>
          <a:stretch>
            <a:fillRect/>
          </a:stretch>
        </p:blipFill>
        <p:spPr bwMode="auto">
          <a:xfrm>
            <a:off x="0" y="0"/>
            <a:ext cx="12192000" cy="6858000"/>
          </a:xfrm>
          <a:prstGeom prst="rect">
            <a:avLst/>
          </a:prstGeom>
          <a:noFill/>
          <a:ln w="9525">
            <a:noFill/>
            <a:miter lim="800000"/>
            <a:headEnd/>
            <a:tailEnd/>
          </a:ln>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cs typeface="+mn-cs"/>
              </a:defRPr>
            </a:lvl1pPr>
          </a:lstStyle>
          <a:p>
            <a:pPr>
              <a:defRPr/>
            </a:pPr>
            <a:fld id="{7B2F4C8D-D32B-4A6D-90EA-A3C6A9A877FF}" type="datetimeFigureOut">
              <a:rPr lang="ru-RU"/>
              <a:pPr>
                <a:defRPr/>
              </a:pPr>
              <a:t>13.02.2020</a:t>
            </a:fld>
            <a:endParaRPr lang="ru-RU"/>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cs typeface="+mn-cs"/>
              </a:defRPr>
            </a:lvl1pPr>
          </a:lstStyle>
          <a:p>
            <a:pPr>
              <a:defRPr/>
            </a:pPr>
            <a:fld id="{92F5FCF2-F92C-4447-80E7-C35B6B05D02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fontAlgn="base">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1846263" y="1219200"/>
            <a:ext cx="8624887" cy="1754188"/>
          </a:xfrm>
          <a:prstGeom prst="rect">
            <a:avLst/>
          </a:prstGeom>
          <a:noFill/>
          <a:ln w="9525">
            <a:noFill/>
            <a:miter lim="800000"/>
            <a:headEnd/>
            <a:tailEnd/>
          </a:ln>
        </p:spPr>
        <p:txBody>
          <a:bodyPr>
            <a:spAutoFit/>
          </a:bodyPr>
          <a:lstStyle/>
          <a:p>
            <a:pPr algn="ctr"/>
            <a:r>
              <a:rPr lang="ru-RU" sz="5400">
                <a:solidFill>
                  <a:srgbClr val="C00000"/>
                </a:solidFill>
                <a:latin typeface="Tw Cen MT" pitchFamily="34" charset="0"/>
              </a:rPr>
              <a:t>Как не надо кормить          </a:t>
            </a:r>
          </a:p>
          <a:p>
            <a:pPr algn="ctr"/>
            <a:r>
              <a:rPr lang="ru-RU" sz="5400">
                <a:solidFill>
                  <a:srgbClr val="C00000"/>
                </a:solidFill>
                <a:latin typeface="Tw Cen MT" pitchFamily="34" charset="0"/>
              </a:rPr>
              <a:t>ребёнка</a:t>
            </a:r>
          </a:p>
        </p:txBody>
      </p:sp>
      <p:sp>
        <p:nvSpPr>
          <p:cNvPr id="19458" name="TextBox 2"/>
          <p:cNvSpPr txBox="1">
            <a:spLocks noChangeArrowheads="1"/>
          </p:cNvSpPr>
          <p:nvPr/>
        </p:nvSpPr>
        <p:spPr bwMode="auto">
          <a:xfrm>
            <a:off x="350838" y="5778500"/>
            <a:ext cx="11063287" cy="830263"/>
          </a:xfrm>
          <a:prstGeom prst="rect">
            <a:avLst/>
          </a:prstGeom>
          <a:noFill/>
          <a:ln w="9525">
            <a:noFill/>
            <a:miter lim="800000"/>
            <a:headEnd/>
            <a:tailEnd/>
          </a:ln>
        </p:spPr>
        <p:txBody>
          <a:bodyPr>
            <a:spAutoFit/>
          </a:bodyPr>
          <a:lstStyle/>
          <a:p>
            <a:pPr algn="ctr" eaLnBrk="0" hangingPunct="0"/>
            <a:r>
              <a:rPr lang="ru-RU" sz="2400" b="1" i="1">
                <a:latin typeface="Tw Cen MT" pitchFamily="34" charset="0"/>
                <a:cs typeface="Times New Roman" pitchFamily="18" charset="0"/>
              </a:rPr>
              <a:t>Нисковская Татьяна Вениаминовна,</a:t>
            </a:r>
            <a:r>
              <a:rPr lang="ru-RU" sz="2400" b="1">
                <a:latin typeface="Tw Cen MT" pitchFamily="34" charset="0"/>
              </a:rPr>
              <a:t> </a:t>
            </a:r>
            <a:r>
              <a:rPr lang="ru-RU" sz="2400" b="1" i="1">
                <a:latin typeface="Tw Cen MT" pitchFamily="34" charset="0"/>
                <a:cs typeface="Times New Roman" pitchFamily="18" charset="0"/>
              </a:rPr>
              <a:t>медсестра,</a:t>
            </a:r>
          </a:p>
          <a:p>
            <a:pPr algn="ctr" eaLnBrk="0" hangingPunct="0"/>
            <a:r>
              <a:rPr lang="ru-RU" sz="2400" b="1">
                <a:latin typeface="Tw Cen MT" pitchFamily="34" charset="0"/>
              </a:rPr>
              <a:t>МБОУ « Орлово-Розовская НШДС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7363" y="914400"/>
            <a:ext cx="9269412" cy="4603750"/>
          </a:xfrm>
          <a:prstGeom prst="rect">
            <a:avLst/>
          </a:prstGeom>
          <a:noFill/>
        </p:spPr>
        <p:txBody>
          <a:bodyPr>
            <a:spAutoFit/>
          </a:bodyPr>
          <a:lstStyle/>
          <a:p>
            <a:pPr algn="ctr" fontAlgn="auto">
              <a:spcBef>
                <a:spcPts val="0"/>
              </a:spcBef>
              <a:spcAft>
                <a:spcPts val="0"/>
              </a:spcAft>
              <a:defRPr/>
            </a:pPr>
            <a:r>
              <a:rPr lang="ru-RU" sz="3200" b="1" dirty="0">
                <a:latin typeface="+mn-lt"/>
                <a:cs typeface="+mn-cs"/>
              </a:rPr>
              <a:t>4</a:t>
            </a:r>
            <a:r>
              <a:rPr lang="ru-RU" sz="3200" b="1" dirty="0">
                <a:solidFill>
                  <a:schemeClr val="accent2">
                    <a:lumMod val="50000"/>
                  </a:schemeClr>
                </a:solidFill>
                <a:latin typeface="+mn-lt"/>
                <a:cs typeface="+mn-cs"/>
              </a:rPr>
              <a:t>. Не накладывайте ребёнку большие порции.</a:t>
            </a:r>
          </a:p>
          <a:p>
            <a:pPr algn="ctr" fontAlgn="auto">
              <a:spcBef>
                <a:spcPts val="0"/>
              </a:spcBef>
              <a:spcAft>
                <a:spcPts val="0"/>
              </a:spcAft>
              <a:defRPr/>
            </a:pPr>
            <a:r>
              <a:rPr lang="ru-RU" sz="3200" dirty="0">
                <a:solidFill>
                  <a:schemeClr val="accent2">
                    <a:lumMod val="50000"/>
                  </a:schemeClr>
                </a:solidFill>
                <a:latin typeface="+mn-lt"/>
                <a:cs typeface="+mn-cs"/>
              </a:rPr>
              <a:t>Разовый объём пищи должен быть примерно с его кулак. Поэтому одолеть большую тарелку </a:t>
            </a:r>
          </a:p>
          <a:p>
            <a:pPr algn="ctr" fontAlgn="auto">
              <a:spcBef>
                <a:spcPts val="0"/>
              </a:spcBef>
              <a:spcAft>
                <a:spcPts val="0"/>
              </a:spcAft>
              <a:defRPr/>
            </a:pPr>
            <a:r>
              <a:rPr lang="ru-RU" sz="3200" dirty="0">
                <a:solidFill>
                  <a:schemeClr val="accent2">
                    <a:lumMod val="50000"/>
                  </a:schemeClr>
                </a:solidFill>
                <a:latin typeface="+mn-lt"/>
                <a:cs typeface="+mn-cs"/>
              </a:rPr>
              <a:t>супа и гору второго детям просто не под силу. Уймите своё материнское рвение накормить чадо «до отвала» вашим вкуснейшим обедом. Ему это не надо.</a:t>
            </a:r>
            <a:endParaRPr lang="ru-RU" sz="320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p:cNvPicPr>
            <a:picLocks noChangeAspect="1"/>
          </p:cNvPicPr>
          <p:nvPr/>
        </p:nvPicPr>
        <p:blipFill>
          <a:blip r:embed="rId2"/>
          <a:srcRect/>
          <a:stretch>
            <a:fillRect/>
          </a:stretch>
        </p:blipFill>
        <p:spPr bwMode="auto">
          <a:xfrm>
            <a:off x="2260600" y="552450"/>
            <a:ext cx="7670800" cy="575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138" y="1130300"/>
            <a:ext cx="10560050" cy="4308475"/>
          </a:xfrm>
          <a:prstGeom prst="rect">
            <a:avLst/>
          </a:prstGeom>
          <a:noFill/>
        </p:spPr>
        <p:txBody>
          <a:bodyPr>
            <a:spAutoFit/>
          </a:bodyPr>
          <a:lstStyle/>
          <a:p>
            <a:pPr algn="ctr" fontAlgn="auto">
              <a:spcBef>
                <a:spcPts val="0"/>
              </a:spcBef>
              <a:spcAft>
                <a:spcPts val="0"/>
              </a:spcAft>
              <a:defRPr/>
            </a:pPr>
            <a:r>
              <a:rPr lang="ru-RU" sz="3200" b="1" dirty="0">
                <a:solidFill>
                  <a:schemeClr val="accent2">
                    <a:lumMod val="50000"/>
                  </a:schemeClr>
                </a:solidFill>
                <a:latin typeface="+mn-lt"/>
                <a:cs typeface="+mn-cs"/>
              </a:rPr>
              <a:t>5. Не торопите ребёнка во время еды. </a:t>
            </a:r>
          </a:p>
          <a:p>
            <a:pPr algn="ctr" fontAlgn="auto">
              <a:spcBef>
                <a:spcPts val="0"/>
              </a:spcBef>
              <a:spcAft>
                <a:spcPts val="0"/>
              </a:spcAft>
              <a:defRPr/>
            </a:pPr>
            <a:r>
              <a:rPr lang="ru-RU" sz="3200" dirty="0">
                <a:solidFill>
                  <a:schemeClr val="accent2">
                    <a:lumMod val="50000"/>
                  </a:schemeClr>
                </a:solidFill>
                <a:latin typeface="+mn-lt"/>
                <a:cs typeface="+mn-cs"/>
              </a:rPr>
              <a:t>Процесс должен протекать в неспешной и благоприятной обстановке. Нервозность, </a:t>
            </a:r>
          </a:p>
          <a:p>
            <a:pPr algn="ctr" fontAlgn="auto">
              <a:spcBef>
                <a:spcPts val="0"/>
              </a:spcBef>
              <a:spcAft>
                <a:spcPts val="0"/>
              </a:spcAft>
              <a:defRPr/>
            </a:pPr>
            <a:r>
              <a:rPr lang="ru-RU" sz="3200" dirty="0">
                <a:solidFill>
                  <a:schemeClr val="accent2">
                    <a:lumMod val="50000"/>
                  </a:schemeClr>
                </a:solidFill>
                <a:latin typeface="+mn-lt"/>
                <a:cs typeface="+mn-cs"/>
              </a:rPr>
              <a:t>Быстрое глотание непрожёванных кусков могут привести даже к гастриту. Кроме того, не разрешайте детям смотреть программы по телевизору или видеопроигрывателю во время приёма пищи. Это вредно для пищеварения.</a:t>
            </a:r>
          </a:p>
          <a:p>
            <a:pPr fontAlgn="auto">
              <a:spcBef>
                <a:spcPts val="0"/>
              </a:spcBef>
              <a:spcAft>
                <a:spcPts val="0"/>
              </a:spcAft>
              <a:defRPr/>
            </a:pPr>
            <a:r>
              <a:rPr lang="ru-RU" dirty="0">
                <a:latin typeface="+mn-lt"/>
                <a:cs typeface="+mn-cs"/>
              </a:rPr>
              <a:t> </a:t>
            </a:r>
            <a:endParaRPr lang="ru-RU"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
          <p:cNvPicPr>
            <a:picLocks noChangeAspect="1"/>
          </p:cNvPicPr>
          <p:nvPr/>
        </p:nvPicPr>
        <p:blipFill>
          <a:blip r:embed="rId2"/>
          <a:srcRect/>
          <a:stretch>
            <a:fillRect/>
          </a:stretch>
        </p:blipFill>
        <p:spPr bwMode="auto">
          <a:xfrm>
            <a:off x="2062163" y="663575"/>
            <a:ext cx="8521700" cy="550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425" y="752475"/>
            <a:ext cx="6938963" cy="4524375"/>
          </a:xfrm>
          <a:prstGeom prst="rect">
            <a:avLst/>
          </a:prstGeom>
          <a:noFill/>
        </p:spPr>
        <p:txBody>
          <a:bodyPr>
            <a:spAutoFit/>
          </a:bodyPr>
          <a:lstStyle/>
          <a:p>
            <a:pPr algn="ctr" fontAlgn="auto">
              <a:spcBef>
                <a:spcPts val="0"/>
              </a:spcBef>
              <a:spcAft>
                <a:spcPts val="0"/>
              </a:spcAft>
              <a:defRPr/>
            </a:pPr>
            <a:r>
              <a:rPr lang="ru-RU" sz="3200" b="1" dirty="0">
                <a:solidFill>
                  <a:schemeClr val="accent2">
                    <a:lumMod val="50000"/>
                  </a:schemeClr>
                </a:solidFill>
                <a:latin typeface="+mn-lt"/>
                <a:cs typeface="+mn-cs"/>
              </a:rPr>
              <a:t>6. Не приучайте ребёнка к пищевым поощрениям.</a:t>
            </a:r>
          </a:p>
          <a:p>
            <a:pPr algn="ctr" fontAlgn="auto">
              <a:spcBef>
                <a:spcPts val="0"/>
              </a:spcBef>
              <a:spcAft>
                <a:spcPts val="0"/>
              </a:spcAft>
              <a:defRPr/>
            </a:pPr>
            <a:r>
              <a:rPr lang="ru-RU" sz="3200" dirty="0">
                <a:solidFill>
                  <a:schemeClr val="accent2">
                    <a:lumMod val="50000"/>
                  </a:schemeClr>
                </a:solidFill>
                <a:latin typeface="+mn-lt"/>
                <a:cs typeface="+mn-cs"/>
              </a:rPr>
              <a:t>Не стоит каждый раз за хорошее поведение или другой «подвиг» награждать маленького человека мороженым, шоколадом или вкусной булочкой. Так вы рискуете вырастить пищевого наркомана.</a:t>
            </a:r>
            <a:endParaRPr lang="ru-RU" sz="320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1"/>
          <p:cNvPicPr>
            <a:picLocks noChangeAspect="1"/>
          </p:cNvPicPr>
          <p:nvPr/>
        </p:nvPicPr>
        <p:blipFill>
          <a:blip r:embed="rId2"/>
          <a:srcRect/>
          <a:stretch>
            <a:fillRect/>
          </a:stretch>
        </p:blipFill>
        <p:spPr bwMode="auto">
          <a:xfrm>
            <a:off x="1770063" y="793750"/>
            <a:ext cx="7899400" cy="527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138" y="447675"/>
            <a:ext cx="9771062" cy="6124575"/>
          </a:xfrm>
          <a:prstGeom prst="rect">
            <a:avLst/>
          </a:prstGeom>
          <a:noFill/>
        </p:spPr>
        <p:txBody>
          <a:bodyPr>
            <a:spAutoFit/>
          </a:bodyPr>
          <a:lstStyle/>
          <a:p>
            <a:pPr algn="ctr" fontAlgn="auto">
              <a:spcBef>
                <a:spcPts val="0"/>
              </a:spcBef>
              <a:spcAft>
                <a:spcPts val="0"/>
              </a:spcAft>
              <a:defRPr/>
            </a:pPr>
            <a:r>
              <a:rPr lang="ru-RU" sz="2800" b="1" dirty="0">
                <a:solidFill>
                  <a:schemeClr val="accent2">
                    <a:lumMod val="50000"/>
                  </a:schemeClr>
                </a:solidFill>
                <a:latin typeface="+mn-lt"/>
                <a:cs typeface="+mn-cs"/>
              </a:rPr>
              <a:t>7. Прислушивайтесь к пищевым потребностям ребёнка.</a:t>
            </a:r>
          </a:p>
          <a:p>
            <a:pPr algn="ctr" fontAlgn="auto">
              <a:spcBef>
                <a:spcPts val="0"/>
              </a:spcBef>
              <a:spcAft>
                <a:spcPts val="0"/>
              </a:spcAft>
              <a:defRPr/>
            </a:pPr>
            <a:r>
              <a:rPr lang="ru-RU" sz="2800" dirty="0">
                <a:solidFill>
                  <a:schemeClr val="accent2">
                    <a:lumMod val="50000"/>
                  </a:schemeClr>
                </a:solidFill>
                <a:latin typeface="+mn-lt"/>
                <a:cs typeface="+mn-cs"/>
              </a:rPr>
              <a:t>Конечно, это не касается конфет и шоколада. Эти продукты </a:t>
            </a:r>
          </a:p>
          <a:p>
            <a:pPr algn="ctr" fontAlgn="auto">
              <a:spcBef>
                <a:spcPts val="0"/>
              </a:spcBef>
              <a:spcAft>
                <a:spcPts val="0"/>
              </a:spcAft>
              <a:defRPr/>
            </a:pPr>
            <a:r>
              <a:rPr lang="ru-RU" sz="2800" dirty="0">
                <a:solidFill>
                  <a:schemeClr val="accent2">
                    <a:lumMod val="50000"/>
                  </a:schemeClr>
                </a:solidFill>
                <a:latin typeface="+mn-lt"/>
                <a:cs typeface="+mn-cs"/>
              </a:rPr>
              <a:t>Большинство детей готовы есть постоянно, во всяком случае им так кажется. А вот</a:t>
            </a:r>
          </a:p>
          <a:p>
            <a:pPr algn="ctr" fontAlgn="auto">
              <a:spcBef>
                <a:spcPts val="0"/>
              </a:spcBef>
              <a:spcAft>
                <a:spcPts val="0"/>
              </a:spcAft>
              <a:defRPr/>
            </a:pPr>
            <a:r>
              <a:rPr lang="ru-RU" sz="2800" dirty="0">
                <a:solidFill>
                  <a:schemeClr val="accent2">
                    <a:lumMod val="50000"/>
                  </a:schemeClr>
                </a:solidFill>
                <a:latin typeface="+mn-lt"/>
                <a:cs typeface="+mn-cs"/>
              </a:rPr>
              <a:t>Поедание мела, яичной скорлупы, бананов в большом количестве, любовь только к одному или двум</a:t>
            </a:r>
          </a:p>
          <a:p>
            <a:pPr algn="ctr" fontAlgn="auto">
              <a:spcBef>
                <a:spcPts val="0"/>
              </a:spcBef>
              <a:spcAft>
                <a:spcPts val="0"/>
              </a:spcAft>
              <a:defRPr/>
            </a:pPr>
            <a:r>
              <a:rPr lang="ru-RU" sz="2800" dirty="0">
                <a:solidFill>
                  <a:schemeClr val="accent2">
                    <a:lumMod val="50000"/>
                  </a:schemeClr>
                </a:solidFill>
                <a:latin typeface="+mn-lt"/>
                <a:cs typeface="+mn-cs"/>
              </a:rPr>
              <a:t>Видам продуктов должны вас насторожить. Обратитесь за консультацией к врачу. </a:t>
            </a:r>
          </a:p>
          <a:p>
            <a:pPr algn="ctr" fontAlgn="auto">
              <a:spcBef>
                <a:spcPts val="0"/>
              </a:spcBef>
              <a:spcAft>
                <a:spcPts val="0"/>
              </a:spcAft>
              <a:defRPr/>
            </a:pPr>
            <a:r>
              <a:rPr lang="ru-RU" sz="2800" dirty="0">
                <a:solidFill>
                  <a:schemeClr val="accent2">
                    <a:lumMod val="50000"/>
                  </a:schemeClr>
                </a:solidFill>
                <a:latin typeface="+mn-lt"/>
                <a:cs typeface="+mn-cs"/>
              </a:rPr>
              <a:t>Скорее всего окажется, что у ребёнка острый недостаток каких-либо витаминов или минеральных веществ.</a:t>
            </a:r>
            <a:endParaRPr lang="ru-RU" sz="280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p:cNvPicPr>
            <a:picLocks noChangeAspect="1"/>
          </p:cNvPicPr>
          <p:nvPr/>
        </p:nvPicPr>
        <p:blipFill>
          <a:blip r:embed="rId2"/>
          <a:srcRect/>
          <a:stretch>
            <a:fillRect/>
          </a:stretch>
        </p:blipFill>
        <p:spPr bwMode="auto">
          <a:xfrm>
            <a:off x="2832100" y="279400"/>
            <a:ext cx="5538788" cy="640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4300" y="2330450"/>
            <a:ext cx="7005638" cy="831850"/>
          </a:xfrm>
          <a:prstGeom prst="rect">
            <a:avLst/>
          </a:prstGeom>
          <a:noFill/>
        </p:spPr>
        <p:txBody>
          <a:bodyPr wrap="none">
            <a:spAutoFit/>
          </a:bodyPr>
          <a:lstStyle/>
          <a:p>
            <a:pPr fontAlgn="auto">
              <a:spcBef>
                <a:spcPts val="0"/>
              </a:spcBef>
              <a:spcAft>
                <a:spcPts val="0"/>
              </a:spcAft>
              <a:defRPr/>
            </a:pPr>
            <a:r>
              <a:rPr lang="ru-RU" sz="4800" dirty="0">
                <a:solidFill>
                  <a:schemeClr val="accent2">
                    <a:lumMod val="50000"/>
                  </a:schemeClr>
                </a:solidFill>
                <a:latin typeface="+mn-lt"/>
                <a:cs typeface="+mn-cs"/>
              </a:rPr>
              <a:t>Спасибо за внимание!</a:t>
            </a:r>
            <a:endParaRPr lang="ru-RU" sz="480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1990725" y="1435100"/>
            <a:ext cx="519113" cy="752475"/>
          </a:xfrm>
          <a:prstGeom prst="rect">
            <a:avLst/>
          </a:prstGeom>
          <a:noFill/>
          <a:ln w="9525">
            <a:noFill/>
            <a:miter lim="800000"/>
            <a:headEnd/>
            <a:tailEnd/>
          </a:ln>
        </p:spPr>
        <p:txBody>
          <a:bodyPr>
            <a:spAutoFit/>
          </a:bodyPr>
          <a:lstStyle/>
          <a:p>
            <a:endParaRPr lang="ru-RU">
              <a:latin typeface="Tw Cen MT" pitchFamily="34" charset="0"/>
            </a:endParaRPr>
          </a:p>
        </p:txBody>
      </p:sp>
      <p:sp>
        <p:nvSpPr>
          <p:cNvPr id="3" name="TextBox 2"/>
          <p:cNvSpPr txBox="1"/>
          <p:nvPr/>
        </p:nvSpPr>
        <p:spPr>
          <a:xfrm>
            <a:off x="1720850" y="877888"/>
            <a:ext cx="8659813" cy="4524375"/>
          </a:xfrm>
          <a:prstGeom prst="rect">
            <a:avLst/>
          </a:prstGeom>
          <a:noFill/>
        </p:spPr>
        <p:txBody>
          <a:bodyPr>
            <a:spAutoFit/>
          </a:bodyPr>
          <a:lstStyle/>
          <a:p>
            <a:pPr algn="ctr" fontAlgn="auto">
              <a:spcBef>
                <a:spcPts val="0"/>
              </a:spcBef>
              <a:spcAft>
                <a:spcPts val="0"/>
              </a:spcAft>
              <a:defRPr/>
            </a:pPr>
            <a:r>
              <a:rPr lang="ru-RU" sz="3200" dirty="0">
                <a:solidFill>
                  <a:schemeClr val="accent2">
                    <a:lumMod val="50000"/>
                  </a:schemeClr>
                </a:solidFill>
                <a:latin typeface="+mn-lt"/>
                <a:cs typeface="+mn-cs"/>
              </a:rPr>
              <a:t>Плохой аппетит у ребёнка –одна из частых проблем родителей. Но ведь голод и жажда – основные инстинкты жизни. И отказ вашего малыша от еды может быть вполне обоснованным, а ваше требование «съесть всё» абсолютно ошибочно. Поэтому стоит разобраться в этом вопросе и понять для себя, как не надо кормить ребёнка.</a:t>
            </a:r>
            <a:endParaRPr lang="ru-RU" sz="320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1"/>
          <p:cNvPicPr>
            <a:picLocks noChangeAspect="1"/>
          </p:cNvPicPr>
          <p:nvPr/>
        </p:nvPicPr>
        <p:blipFill>
          <a:blip r:embed="rId2"/>
          <a:srcRect/>
          <a:stretch>
            <a:fillRect/>
          </a:stretch>
        </p:blipFill>
        <p:spPr bwMode="auto">
          <a:xfrm>
            <a:off x="2251075" y="723900"/>
            <a:ext cx="7870825" cy="524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84188"/>
            <a:ext cx="9736138" cy="5508625"/>
          </a:xfrm>
          <a:prstGeom prst="rect">
            <a:avLst/>
          </a:prstGeom>
          <a:noFill/>
        </p:spPr>
        <p:txBody>
          <a:bodyPr>
            <a:spAutoFit/>
          </a:bodyPr>
          <a:lstStyle/>
          <a:p>
            <a:pPr marL="342900" indent="-342900" algn="ctr" fontAlgn="auto">
              <a:spcBef>
                <a:spcPts val="0"/>
              </a:spcBef>
              <a:spcAft>
                <a:spcPts val="0"/>
              </a:spcAft>
              <a:buFontTx/>
              <a:buAutoNum type="arabicPeriod"/>
              <a:defRPr/>
            </a:pPr>
            <a:r>
              <a:rPr lang="ru-RU" sz="3200" b="1" dirty="0">
                <a:solidFill>
                  <a:schemeClr val="accent2">
                    <a:lumMod val="50000"/>
                  </a:schemeClr>
                </a:solidFill>
                <a:latin typeface="+mn-lt"/>
                <a:cs typeface="+mn-cs"/>
              </a:rPr>
              <a:t>Кормите ребёнка по режиму.</a:t>
            </a:r>
          </a:p>
          <a:p>
            <a:pPr algn="ctr" fontAlgn="auto">
              <a:spcBef>
                <a:spcPts val="0"/>
              </a:spcBef>
              <a:spcAft>
                <a:spcPts val="0"/>
              </a:spcAft>
              <a:defRPr/>
            </a:pPr>
            <a:r>
              <a:rPr lang="ru-RU" sz="3200" dirty="0">
                <a:solidFill>
                  <a:schemeClr val="accent2">
                    <a:lumMod val="50000"/>
                  </a:schemeClr>
                </a:solidFill>
                <a:latin typeface="+mn-lt"/>
                <a:cs typeface="+mn-cs"/>
              </a:rPr>
              <a:t>В детских учреждениях это правило действует всегда. Там заведён строгий график питания. Придерживайтесь его и дома. Не позволяете детям таскать сладости и выпечку между основными приёмами пищи только потому, что им хочется вкусненького. Можно дать фрукт или овощ, стакан чая или компота, если чадо сильно просит есть, но не более. Тогда ко времени обеда или ужина малыш будет голоден и съест всё, что ему дадите.</a:t>
            </a:r>
            <a:endParaRPr lang="ru-RU" sz="320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p:cNvPicPr>
            <a:picLocks noChangeAspect="1"/>
          </p:cNvPicPr>
          <p:nvPr/>
        </p:nvPicPr>
        <p:blipFill>
          <a:blip r:embed="rId2"/>
          <a:srcRect/>
          <a:stretch>
            <a:fillRect/>
          </a:stretch>
        </p:blipFill>
        <p:spPr bwMode="auto">
          <a:xfrm>
            <a:off x="2044700" y="544513"/>
            <a:ext cx="8372475"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1398588" y="806450"/>
            <a:ext cx="10040937" cy="5016500"/>
          </a:xfrm>
          <a:prstGeom prst="rect">
            <a:avLst/>
          </a:prstGeom>
          <a:noFill/>
          <a:ln w="9525">
            <a:noFill/>
            <a:miter lim="800000"/>
            <a:headEnd/>
            <a:tailEnd/>
          </a:ln>
        </p:spPr>
        <p:txBody>
          <a:bodyPr>
            <a:spAutoFit/>
          </a:bodyPr>
          <a:lstStyle/>
          <a:p>
            <a:pPr algn="ctr"/>
            <a:r>
              <a:rPr lang="ru-RU" sz="3200" b="1">
                <a:latin typeface="Tw Cen MT" pitchFamily="34" charset="0"/>
              </a:rPr>
              <a:t>2. Кормите ребёнка правильной, здоровой пищей.</a:t>
            </a:r>
          </a:p>
          <a:p>
            <a:pPr algn="ctr"/>
            <a:r>
              <a:rPr lang="ru-RU" sz="3200">
                <a:latin typeface="Tw Cen MT" pitchFamily="34" charset="0"/>
              </a:rPr>
              <a:t>Чем позже он узнает, что такое чипсы, хот-доги, гамбургеры и другие прелести фаст-фуда, тем лучше. Такой еды вообще не должно быть на семейном столе. Если уж очень хочется – водите ребёнка в пиццерию или Макдональдс один раз в месяц, а лучше в год. Готовьте все блюда сами и старайтесь не покупать полуфабрикаты.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p:cNvPicPr>
            <a:picLocks noChangeAspect="1"/>
          </p:cNvPicPr>
          <p:nvPr/>
        </p:nvPicPr>
        <p:blipFill>
          <a:blip r:embed="rId2"/>
          <a:srcRect/>
          <a:stretch>
            <a:fillRect/>
          </a:stretch>
        </p:blipFill>
        <p:spPr bwMode="auto">
          <a:xfrm>
            <a:off x="2160588" y="338138"/>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0025" y="663575"/>
            <a:ext cx="9359900" cy="6000750"/>
          </a:xfrm>
          <a:prstGeom prst="rect">
            <a:avLst/>
          </a:prstGeom>
          <a:noFill/>
        </p:spPr>
        <p:txBody>
          <a:bodyPr>
            <a:spAutoFit/>
          </a:bodyPr>
          <a:lstStyle/>
          <a:p>
            <a:pPr algn="ctr" fontAlgn="auto">
              <a:spcBef>
                <a:spcPts val="0"/>
              </a:spcBef>
              <a:spcAft>
                <a:spcPts val="0"/>
              </a:spcAft>
              <a:defRPr/>
            </a:pPr>
            <a:r>
              <a:rPr lang="ru-RU" sz="3200" b="1" dirty="0">
                <a:solidFill>
                  <a:schemeClr val="accent2">
                    <a:lumMod val="50000"/>
                  </a:schemeClr>
                </a:solidFill>
                <a:latin typeface="+mn-lt"/>
                <a:cs typeface="+mn-cs"/>
              </a:rPr>
              <a:t>3.Не принуждайте ребёнка доедать всю порцию.</a:t>
            </a:r>
          </a:p>
          <a:p>
            <a:pPr algn="ctr" fontAlgn="auto">
              <a:spcBef>
                <a:spcPts val="0"/>
              </a:spcBef>
              <a:spcAft>
                <a:spcPts val="0"/>
              </a:spcAft>
              <a:defRPr/>
            </a:pPr>
            <a:r>
              <a:rPr lang="ru-RU" sz="3200" dirty="0">
                <a:solidFill>
                  <a:schemeClr val="accent2">
                    <a:lumMod val="50000"/>
                  </a:schemeClr>
                </a:solidFill>
                <a:latin typeface="+mn-lt"/>
                <a:cs typeface="+mn-cs"/>
              </a:rPr>
              <a:t>Это пищевое насилие. Оно может выглядеть и как милые уговоры: «за маму, за папу, за зайчика» и пр. Тем не менее смысл остаётся всё тем же – вы заставляете малыша есть через силу. У каждого человека, даже маленького, есть своя норма потребления пищи. Иначе он может растянуть себе желудок и со временем привыкнет есть больше необходимого. А это уже грозит ожирением. </a:t>
            </a:r>
            <a:endParaRPr lang="ru-RU" sz="320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
          <p:cNvPicPr>
            <a:picLocks noChangeAspect="1"/>
          </p:cNvPicPr>
          <p:nvPr/>
        </p:nvPicPr>
        <p:blipFill>
          <a:blip r:embed="rId2"/>
          <a:srcRect/>
          <a:stretch>
            <a:fillRect/>
          </a:stretch>
        </p:blipFill>
        <p:spPr bwMode="auto">
          <a:xfrm>
            <a:off x="1516063" y="355600"/>
            <a:ext cx="9097962" cy="606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Капля</Template>
  <TotalTime>149</TotalTime>
  <Words>439</Words>
  <Application>Microsoft Office PowerPoint</Application>
  <PresentationFormat>Произвольный</PresentationFormat>
  <Paragraphs>27</Paragraphs>
  <Slides>18</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18</vt:i4>
      </vt:variant>
      <vt:variant>
        <vt:lpstr>Заголовки слайдов</vt:lpstr>
      </vt:variant>
      <vt:variant>
        <vt:i4>18</vt:i4>
      </vt:variant>
    </vt:vector>
  </HeadingPairs>
  <TitlesOfParts>
    <vt:vector size="40" baseType="lpstr">
      <vt:lpstr>Tw Cen MT</vt:lpstr>
      <vt:lpstr>Arial</vt:lpstr>
      <vt:lpstr>Calibri</vt:lpstr>
      <vt:lpstr>Times New Roman</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Капля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Фролова</dc:creator>
  <cp:lastModifiedBy>ТАНЮЛЯ</cp:lastModifiedBy>
  <cp:revision>27</cp:revision>
  <dcterms:created xsi:type="dcterms:W3CDTF">2018-03-18T07:56:02Z</dcterms:created>
  <dcterms:modified xsi:type="dcterms:W3CDTF">2020-02-13T13:06:46Z</dcterms:modified>
</cp:coreProperties>
</file>