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notesMasterIdLst>
    <p:notesMasterId r:id="rId18"/>
  </p:notesMasterIdLst>
  <p:sldIdLst>
    <p:sldId id="256" r:id="rId2"/>
    <p:sldId id="281" r:id="rId3"/>
    <p:sldId id="258" r:id="rId4"/>
    <p:sldId id="257" r:id="rId5"/>
    <p:sldId id="259" r:id="rId6"/>
    <p:sldId id="261" r:id="rId7"/>
    <p:sldId id="267" r:id="rId8"/>
    <p:sldId id="287" r:id="rId9"/>
    <p:sldId id="286" r:id="rId10"/>
    <p:sldId id="282" r:id="rId11"/>
    <p:sldId id="276" r:id="rId12"/>
    <p:sldId id="277" r:id="rId13"/>
    <p:sldId id="278" r:id="rId14"/>
    <p:sldId id="279" r:id="rId15"/>
    <p:sldId id="280" r:id="rId16"/>
    <p:sldId id="28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65" d="100"/>
          <a:sy n="65" d="100"/>
        </p:scale>
        <p:origin x="-66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6DDD76-9D17-4195-8CD4-F3E4792EA342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4867D8-3394-469C-A82E-FF4E61A7E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097067-EE69-4041-8838-70974854949B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F6E249-AD18-40B1-9E3C-1D5710F0BE8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34FBC6-539E-42EB-9626-BA675F01706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5370C1-A2C0-44C7-9A3C-F6B3EA8DE38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043640-BD4D-48E5-895A-35EF9E3C226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1E85F1-716B-47D3-89DB-EF5B9CE0057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F534F-CD19-4110-B2F8-E441011BB2C8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353CC-7734-4DE3-BED4-1DE283E72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4BB08-DFF1-44AC-9391-7398855CD502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A6172-3137-4DE3-AF18-8277075E6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03B68-2C02-4EF3-90B5-4244A46F16AC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5D197-8B1C-4E9D-A606-B1967178B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A6C7054-650E-4261-9C24-C82F4745A601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85BB899-7C64-435D-B142-CB402EA0F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28C88-13E8-412C-B90A-4FC155AEC64F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BE82E-285E-4DC3-94E3-4AA298A9B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0BC82-745B-402E-80DA-DB491393388D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1EF06-AFF3-4637-B421-071C37051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BF83B-0454-4672-92A3-BF40C2132871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011E-255D-4342-B29C-C87216ECA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51DD436-DECC-4A78-A37D-AD854333419B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9248CD8-BDA7-481A-A5CE-B8AE32699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364EE-14BD-4D9A-81B5-0089B989CBF9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BD404-728C-4B9E-9FCC-50F2F875B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8C6C4D-59A8-4D03-A1E3-3E51B451BB18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06808AB-104D-4F05-888E-0BECBA09E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AD82D3-1DB9-4F59-B59A-412D417419B0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4E4B408-545E-4549-8A33-2B634DEE7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0CACD9-CB14-4219-9A12-D789B56013BA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D0A6A3-7CEF-437A-A423-C20D715F8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896" r:id="rId4"/>
    <p:sldLayoutId id="2147483895" r:id="rId5"/>
    <p:sldLayoutId id="2147483900" r:id="rId6"/>
    <p:sldLayoutId id="2147483894" r:id="rId7"/>
    <p:sldLayoutId id="2147483901" r:id="rId8"/>
    <p:sldLayoutId id="2147483902" r:id="rId9"/>
    <p:sldLayoutId id="2147483893" r:id="rId10"/>
    <p:sldLayoutId id="2147483892" r:id="rId11"/>
  </p:sldLayoutIdLst>
  <p:transition spd="slow">
    <p:checke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88" y="142875"/>
            <a:ext cx="8215312" cy="1785938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1800" dirty="0"/>
              <a:t>МБОУ « Орлово-Розовская НШДС </a:t>
            </a:r>
            <a:r>
              <a:rPr lang="ru-RU" sz="1600" dirty="0" smtClean="0"/>
              <a:t>»</a:t>
            </a:r>
            <a:r>
              <a:rPr lang="ru-RU" sz="1800" b="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800" b="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800" b="0" dirty="0" err="1" smtClean="0">
                <a:solidFill>
                  <a:srgbClr val="002060"/>
                </a:solidFill>
                <a:latin typeface="Cambria" pitchFamily="18" charset="0"/>
              </a:rPr>
              <a:t>Чебулинского</a:t>
            </a:r>
            <a:r>
              <a:rPr lang="ru-RU" sz="1800" b="0" dirty="0" smtClean="0">
                <a:solidFill>
                  <a:srgbClr val="002060"/>
                </a:solidFill>
                <a:latin typeface="Cambria" pitchFamily="18" charset="0"/>
              </a:rPr>
              <a:t>  муниципального района Кемеровской области</a:t>
            </a:r>
            <a:br>
              <a:rPr lang="ru-RU" sz="1800" b="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Организация питания </a:t>
            </a:r>
            <a:br>
              <a:rPr lang="ru-RU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в детском саду</a:t>
            </a:r>
            <a:endParaRPr lang="ru-RU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538" y="5373688"/>
            <a:ext cx="4030662" cy="719137"/>
          </a:xfrm>
        </p:spPr>
        <p:txBody>
          <a:bodyPr/>
          <a:lstStyle/>
          <a:p>
            <a:pPr eaLnBrk="1" hangingPunct="1"/>
            <a:endParaRPr lang="ru-RU" smtClean="0">
              <a:latin typeface="Garamond" pitchFamily="18" charset="0"/>
            </a:endParaRPr>
          </a:p>
          <a:p>
            <a:pPr eaLnBrk="1" hangingPunct="1"/>
            <a:r>
              <a:rPr lang="ru-RU" smtClean="0">
                <a:latin typeface="Garamond" pitchFamily="18" charset="0"/>
              </a:rPr>
              <a:t>  </a:t>
            </a:r>
          </a:p>
        </p:txBody>
      </p:sp>
      <p:pic>
        <p:nvPicPr>
          <p:cNvPr id="14339" name="Picture 3" descr="C:\Users\Владимир\Downloads\дети едят мороженое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785938"/>
            <a:ext cx="45847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929188" y="5572125"/>
            <a:ext cx="407193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i="1">
                <a:cs typeface="Times New Roman" pitchFamily="18" charset="0"/>
              </a:rPr>
              <a:t>Нисковская Татьяна Вениаминовна,</a:t>
            </a:r>
            <a:endParaRPr lang="ru-RU" sz="1600" b="1"/>
          </a:p>
          <a:p>
            <a:pPr algn="ctr" eaLnBrk="0" hangingPunct="0"/>
            <a:r>
              <a:rPr lang="ru-RU" sz="1600" b="1" i="1">
                <a:cs typeface="Times New Roman" pitchFamily="18" charset="0"/>
              </a:rPr>
              <a:t>медсестра,</a:t>
            </a:r>
          </a:p>
          <a:p>
            <a:pPr algn="ctr" eaLnBrk="0" hangingPunct="0"/>
            <a:r>
              <a:rPr lang="ru-RU" sz="1600" b="1"/>
              <a:t>МБОУ « Орлово-Розовская НШДС </a:t>
            </a:r>
            <a:r>
              <a:rPr lang="ru-RU" b="1"/>
              <a:t>»</a:t>
            </a:r>
          </a:p>
        </p:txBody>
      </p:sp>
      <p:pic>
        <p:nvPicPr>
          <p:cNvPr id="1434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52513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684213" y="2997200"/>
            <a:ext cx="1439862" cy="6111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ншдс</a:t>
            </a:r>
          </a:p>
        </p:txBody>
      </p:sp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468313" y="1484313"/>
            <a:ext cx="1728787" cy="129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МБОУ "ОРЛОВО-РОЗОВСКАЯ"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63" y="0"/>
            <a:ext cx="7467600" cy="5715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1800" cap="none" smtClean="0">
                <a:solidFill>
                  <a:srgbClr val="FF0000"/>
                </a:solidFill>
                <a:latin typeface="Comic Sans MS" pitchFamily="66" charset="0"/>
              </a:rPr>
              <a:t>СУММАРНЫЕ ОБЪЕМЫ БЛЮД ПО ПРИЕМАМ ПИЩИ (В ГРАММАХ) </a:t>
            </a:r>
            <a:endParaRPr lang="ru-RU" sz="1800" cap="none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214313" y="642938"/>
          <a:ext cx="8501062" cy="1712912"/>
        </p:xfrm>
        <a:graphic>
          <a:graphicData uri="http://schemas.openxmlformats.org/drawingml/2006/table">
            <a:tbl>
              <a:tblPr/>
              <a:tblGrid>
                <a:gridCol w="1744662"/>
                <a:gridCol w="1525588"/>
                <a:gridCol w="1379537"/>
                <a:gridCol w="1817688"/>
                <a:gridCol w="2033587"/>
              </a:tblGrid>
              <a:tr h="355600"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Возраст детей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15" marR="9461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Завтрак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15" marR="9461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Обед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15" marR="9461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Полдник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15" marR="9461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Ужин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15" marR="9461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 1 года до 3 лет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15" marR="9461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350-450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15" marR="9461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450-550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15" marR="9461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200-250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15" marR="9461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400-500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15" marR="9461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 3 до 7 лет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15" marR="9461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400-550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15" marR="9461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600-800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15" marR="9461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250-350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15" marR="9461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450-600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15" marR="9461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5" name="Содержимое 4" descr="P1013366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000375" y="2500313"/>
            <a:ext cx="5580063" cy="4184650"/>
          </a:xfrm>
        </p:spPr>
      </p:pic>
      <p:pic>
        <p:nvPicPr>
          <p:cNvPr id="29725" name="Picture 2" descr="C:\Users\ЕЛЕНА\Desktop\картинки\Без названия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429000"/>
            <a:ext cx="24463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00125"/>
          </a:xfrm>
        </p:spPr>
        <p:txBody>
          <a:bodyPr/>
          <a:lstStyle/>
          <a:p>
            <a:pPr algn="ctr">
              <a:defRPr/>
            </a:pP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ВОСПИТАНИЕ КУЛЬТУРНО – ГИГИЕНИЧЕСКИХ  НАВЫКОВ ПО ВОЗРАСТНЫМ ГРУППАМ</a:t>
            </a:r>
            <a:b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600" dirty="0" smtClean="0"/>
              <a:t> 1 младшая группа (2 — 3 ГОДА) </a:t>
            </a:r>
            <a:endParaRPr lang="ru-RU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image-0-02-05-a4a4c3b74a9b0a5b8bd42e7641c67f7d156ac5f67b06e407f7374cbd470b541e-V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1214422"/>
            <a:ext cx="3357586" cy="5429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image-0-02-05-d997d58bcaf1ec838aa37c1a9605c1b76ccaa1153d8355011dfef8d74072a077-V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3643306" y="1000108"/>
            <a:ext cx="5054617" cy="2843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ЕЛЕНА\Desktop\фото питание\image-0-02-05-34de4b48600b527dc8dbf6adc0617d1e4da3d954a96f39dae8f8fb93bf3b1070-V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868" y="3786190"/>
            <a:ext cx="5095868" cy="2866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00125"/>
          </a:xfrm>
        </p:spPr>
        <p:txBody>
          <a:bodyPr/>
          <a:lstStyle/>
          <a:p>
            <a:pPr algn="ctr">
              <a:defRPr/>
            </a:pP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ВОСПИТАНИЕ КУЛЬТУРНО – ГИГИЕНИЧЕСКИХ  НАВЫКОВ ПО ВОЗРАСТНЫМ ГРУППАМ</a:t>
            </a:r>
            <a:b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800" dirty="0" smtClean="0"/>
              <a:t> </a:t>
            </a:r>
            <a:r>
              <a:rPr lang="ru-RU" sz="1600" dirty="0" smtClean="0"/>
              <a:t>вторая младшая группа (3 — 4 года)</a:t>
            </a:r>
            <a:endParaRPr lang="ru-RU" sz="1800" dirty="0"/>
          </a:p>
        </p:txBody>
      </p:sp>
      <p:pic>
        <p:nvPicPr>
          <p:cNvPr id="6" name="Содержимое 5" descr="P1013375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928670"/>
            <a:ext cx="4071966" cy="3053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ЕЛЕНА\Desktop\фото питание\P101337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9058" y="3429203"/>
            <a:ext cx="4857752" cy="3428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Содержимое 11" descr="IMG_20161121_120029.jpg"/>
          <p:cNvPicPr>
            <a:picLocks noGrp="1" noChangeAspect="1"/>
          </p:cNvPicPr>
          <p:nvPr>
            <p:ph sz="quarter" idx="2"/>
          </p:nvPr>
        </p:nvPicPr>
        <p:blipFill>
          <a:blip r:embed="rId4" cstate="screen"/>
          <a:stretch>
            <a:fillRect/>
          </a:stretch>
        </p:blipFill>
        <p:spPr>
          <a:xfrm>
            <a:off x="214282" y="3686196"/>
            <a:ext cx="4229072" cy="3171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ЕЛЕНА\Desktop\фото питание\14797152547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928688"/>
            <a:ext cx="4500562" cy="2857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71563"/>
          </a:xfrm>
        </p:spPr>
        <p:txBody>
          <a:bodyPr/>
          <a:lstStyle/>
          <a:p>
            <a:pPr algn="ctr">
              <a:defRPr/>
            </a:pP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ВОСПИТАНИЕ  КУЛЬТУРНО – ГИГИЕНИЧЕСКИХ  НАВЫКОВ ПО ВОЗРАСТНЫМ ГРУППАМ</a:t>
            </a:r>
            <a:b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800" dirty="0" smtClean="0"/>
              <a:t> </a:t>
            </a:r>
            <a:r>
              <a:rPr lang="ru-RU" sz="1600" dirty="0" smtClean="0"/>
              <a:t>средняя группа  ( 4- 5 лет</a:t>
            </a:r>
            <a:r>
              <a:rPr lang="ru-RU" sz="1800" dirty="0" smtClean="0"/>
              <a:t>)</a:t>
            </a:r>
            <a:endParaRPr lang="ru-RU" sz="1800" dirty="0"/>
          </a:p>
        </p:txBody>
      </p:sp>
      <p:pic>
        <p:nvPicPr>
          <p:cNvPr id="6" name="Содержимое 5" descr="P101336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25" y="1119188"/>
            <a:ext cx="3714750" cy="4953000"/>
          </a:xfrm>
          <a:ln>
            <a:solidFill>
              <a:srgbClr val="FF0000"/>
            </a:solidFill>
          </a:ln>
        </p:spPr>
      </p:pic>
      <p:pic>
        <p:nvPicPr>
          <p:cNvPr id="8" name="Содержимое 7" descr="P1013405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1857364"/>
            <a:ext cx="5072066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214438"/>
          </a:xfrm>
        </p:spPr>
        <p:txBody>
          <a:bodyPr/>
          <a:lstStyle/>
          <a:p>
            <a:pPr algn="ctr">
              <a:defRPr/>
            </a:pP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ВОСПИТАНИЕ КУЛЬТУРНО – ГИГИЕНИЧЕСКИХ  НАВЫКОВ ПО ВОЗРАСТНЫМ ГРУППАМ</a:t>
            </a:r>
            <a:b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800" dirty="0" smtClean="0"/>
              <a:t> </a:t>
            </a:r>
            <a:r>
              <a:rPr lang="ru-RU" sz="1600" dirty="0" smtClean="0"/>
              <a:t>старшая группа  (5 — 6 лет)</a:t>
            </a:r>
            <a:endParaRPr lang="ru-RU" sz="1600" dirty="0"/>
          </a:p>
        </p:txBody>
      </p:sp>
      <p:pic>
        <p:nvPicPr>
          <p:cNvPr id="6" name="Содержимое 5" descr="P1013379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3929063"/>
            <a:ext cx="3929063" cy="2946400"/>
          </a:xfrm>
        </p:spPr>
      </p:pic>
      <p:pic>
        <p:nvPicPr>
          <p:cNvPr id="5" name="Содержимое 4" descr="image-0-02-05-eb8ca573343a9a03e2611175c44a28461e5464f3fc4e81628261e5aafa61c182-V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/>
          <a:stretch>
            <a:fillRect/>
          </a:stretch>
        </p:blipFill>
        <p:spPr>
          <a:xfrm>
            <a:off x="214282" y="1188908"/>
            <a:ext cx="4000528" cy="2614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Users\ЕЛЕНА\Desktop\фото питание2\P10134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1500188"/>
            <a:ext cx="3857625" cy="5143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algn="ctr">
              <a:defRPr/>
            </a:pPr>
            <a: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  <a:t>ВОСПИТАНИЕ КУЛЬТУРНО – ГИГИЕНИЧЕСКИХ  НАВЫКОВ ПО ВОЗРАСТНЫМ ГРУППАМ</a:t>
            </a:r>
            <a:br>
              <a:rPr lang="ru-RU" sz="1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600" dirty="0" smtClean="0"/>
              <a:t> подготовительная группа  (6- 7 лет)</a:t>
            </a:r>
            <a:endParaRPr lang="ru-RU" sz="1600" dirty="0"/>
          </a:p>
        </p:txBody>
      </p:sp>
      <p:pic>
        <p:nvPicPr>
          <p:cNvPr id="5" name="Содержимое 4" descr="P1013382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1357298"/>
            <a:ext cx="3429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19" name="Содержимое 5" descr="P1013388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786188" y="2714625"/>
            <a:ext cx="3106737" cy="4143375"/>
          </a:xfrm>
        </p:spPr>
      </p:pic>
      <p:pic>
        <p:nvPicPr>
          <p:cNvPr id="2050" name="Picture 2" descr="C:\Users\ЕЛЕНА\Desktop\фото питание\P101338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86182" y="1142984"/>
            <a:ext cx="4643470" cy="2786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214562"/>
          </a:xfrm>
        </p:spPr>
        <p:txBody>
          <a:bodyPr/>
          <a:lstStyle/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  <a:latin typeface="Comic Sans MS" pitchFamily="66" charset="0"/>
              </a:rPr>
              <a:t>Здоровье детей</a:t>
            </a:r>
            <a:br>
              <a:rPr lang="ru-RU" sz="48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800" b="1" dirty="0">
                <a:solidFill>
                  <a:srgbClr val="FF0000"/>
                </a:solidFill>
                <a:latin typeface="Comic Sans MS" pitchFamily="66" charset="0"/>
              </a:rPr>
              <a:t>в наших руках</a:t>
            </a:r>
          </a:p>
        </p:txBody>
      </p:sp>
      <p:pic>
        <p:nvPicPr>
          <p:cNvPr id="35842" name="Picture 10" descr="j028491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2565400"/>
            <a:ext cx="5183187" cy="2995613"/>
          </a:xfr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86750" cy="928688"/>
          </a:xfrm>
        </p:spPr>
        <p:txBody>
          <a:bodyPr/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  <a:t>Организация питания осуществляется в соответствии с документами:</a:t>
            </a:r>
            <a:r>
              <a:rPr lang="ru-RU" altLang="ru-RU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313" y="500063"/>
            <a:ext cx="4000500" cy="6462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Закон РФ от 29.12.2012г. № 273-ФЗ «Об образовании» (в действующей редакции)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600" kern="0" dirty="0" err="1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 2.4.1.3049-13 «Санитарно-эпидемиологические требования к устройству, содержанию и организации режима работы в дошкольном учреждении» с изменениями в 2016г.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Федеральный Закон от 13.07.2015г. № 52 – ФЗ «О санитарно – эпидемиологическом благополучии населения»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Методические рекомендации «Питание детей в детском дошкольном учреждении (утв. МЗ СССР 14.06.1984 № 11-14/22 – 6), «Контроль за организацией </a:t>
            </a:r>
            <a:r>
              <a:rPr lang="ru-RU" sz="1600" kern="0" dirty="0" err="1">
                <a:latin typeface="Times New Roman" pitchFamily="18" charset="0"/>
                <a:cs typeface="Times New Roman" pitchFamily="18" charset="0"/>
              </a:rPr>
              <a:t>питния</a:t>
            </a: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 в детском дошкольном учреждении» (утв.Главным санитарно-эпидемиологическим управлением МЗ СССР № 4265-87 от 13.03.1987)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Письмо Министерства просвещения РСФСР от 16.02.1981 № 46 – М «О порядке организации питания сотрудников общеобразовательных школ-интернатов, детских домов, дошкольных учреждений»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Письмо Министерства образования и молодёжной политики Чувашской Республики № 02/25-1584 от 24.03.2011 г.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Письмо Министерства здравоохранения и социального развития РФ № 15-3/839-09 от10 мая 2007 г.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ru-RU" sz="1600" b="1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/>
          </a:blip>
          <a:stretch>
            <a:fillRect/>
          </a:stretch>
        </p:blipFill>
        <p:spPr>
          <a:xfrm>
            <a:off x="4786314" y="571480"/>
            <a:ext cx="1785950" cy="22509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/>
          </a:blip>
          <a:stretch>
            <a:fillRect/>
          </a:stretch>
        </p:blipFill>
        <p:spPr>
          <a:xfrm>
            <a:off x="6858016" y="1214422"/>
            <a:ext cx="1785950" cy="23775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/>
          </a:blip>
          <a:stretch>
            <a:fillRect/>
          </a:stretch>
        </p:blipFill>
        <p:spPr>
          <a:xfrm>
            <a:off x="4143372" y="3000372"/>
            <a:ext cx="2428892" cy="17283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/>
          </a:blip>
          <a:stretch>
            <a:fillRect/>
          </a:stretch>
        </p:blipFill>
        <p:spPr>
          <a:xfrm>
            <a:off x="5857884" y="4929198"/>
            <a:ext cx="2428892" cy="17245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186737" cy="15954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Факторы определяющие  соответствие  питания принципам здорового</a:t>
            </a:r>
            <a:b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 образа жизни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2357438"/>
            <a:ext cx="8326437" cy="4191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800" smtClean="0"/>
              <a:t>Состав продуктов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                         питания</a:t>
            </a:r>
          </a:p>
          <a:p>
            <a:pPr eaLnBrk="1" hangingPunct="1">
              <a:buFont typeface="Wingdings" pitchFamily="2" charset="2"/>
              <a:buNone/>
            </a:pPr>
            <a:endParaRPr lang="ru-RU" sz="2800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sz="2800" smtClean="0"/>
              <a:t>Их качество и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                     количество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2800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sz="2800" smtClean="0"/>
              <a:t>Режим и организация</a:t>
            </a:r>
          </a:p>
          <a:p>
            <a:pPr eaLnBrk="1" hangingPunct="1"/>
            <a:endParaRPr lang="ru-RU" smtClean="0"/>
          </a:p>
        </p:txBody>
      </p:sp>
      <p:pic>
        <p:nvPicPr>
          <p:cNvPr id="1027" name="Picture 3" descr="C:\Users\ЕЛЕНА\Desktop\картинки\balans-e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14563"/>
            <a:ext cx="4191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7467600" cy="7143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Рациональное питание дошкольников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88"/>
            <a:ext cx="7467600" cy="554513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latin typeface="Garamond" pitchFamily="18" charset="0"/>
              </a:rPr>
              <a:t>Одно из необходимых условий  гармоничного роста дошкольников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latin typeface="Garamond" pitchFamily="18" charset="0"/>
              </a:rPr>
              <a:t> Физического и нервно-психического развития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>
                <a:latin typeface="Garamond" pitchFamily="18" charset="0"/>
              </a:rPr>
              <a:t> Устойчивости к воздействию инфекций и других неблагоприятных факторов внешней среды</a:t>
            </a:r>
          </a:p>
        </p:txBody>
      </p:sp>
      <p:pic>
        <p:nvPicPr>
          <p:cNvPr id="2051" name="Picture 3" descr="C:\Users\ЕЛЕНА\Desktop\картинки\1426665583_pitanie-v-detskom-sady-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3143250"/>
            <a:ext cx="46370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143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Условия рационального питания</a:t>
            </a:r>
            <a:endParaRPr lang="ru-R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38"/>
            <a:ext cx="7467600" cy="583088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Правильный подбор продуктов, обеспечивающий нормы физиологических потребностей детей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 Строгий режим питания, который должен предусматривать не менее 4-х приемов пищи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Длительность промежутков между отдельными приемами пищи не должна превышать 3,5-4 часов</a:t>
            </a:r>
          </a:p>
        </p:txBody>
      </p:sp>
      <p:pic>
        <p:nvPicPr>
          <p:cNvPr id="4" name="Picture 2" descr="C:\Users\ЕЛЕНА\Desktop\картинки\1363757132_pora-obed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3643313"/>
            <a:ext cx="48117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Основные принципы организации питания  в детском саду: 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143000"/>
            <a:ext cx="8358188" cy="55721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200" smtClean="0"/>
              <a:t>Соответствие энергетической ценности рациона энергозатратам ребёнка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200" smtClean="0"/>
              <a:t>Сбалансированность в рационе всех заменимых и незаменимых пищевых веществ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200" smtClean="0"/>
              <a:t>Максимальное разнообразие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200" smtClean="0"/>
              <a:t>    продуктов и блюд, обеспечивающих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200" smtClean="0"/>
              <a:t>    сбалансированность рациона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200" smtClean="0"/>
              <a:t> Правильная кулинарная и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200" smtClean="0"/>
              <a:t>    технологическая обработка продуктов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200" smtClean="0"/>
              <a:t>Оптимальный режим питания,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200" smtClean="0"/>
              <a:t>    обстановка, формирующая у детей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200" smtClean="0"/>
              <a:t>    навыки культуры приема пищи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200" smtClean="0"/>
              <a:t>Соблюдение гигиенических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200" smtClean="0"/>
              <a:t>    требований к питанию детей в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200" smtClean="0"/>
              <a:t>   организованных коллективах</a:t>
            </a:r>
          </a:p>
        </p:txBody>
      </p:sp>
      <p:pic>
        <p:nvPicPr>
          <p:cNvPr id="2050" name="Picture 2" descr="C:\Users\ЕЛЕНА\Desktop\картинки\menu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2971800"/>
            <a:ext cx="30003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95288" y="214313"/>
            <a:ext cx="8229600" cy="7858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Оптимизация производственного контроля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412875"/>
            <a:ext cx="8412163" cy="43894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Georgia" pitchFamily="18" charset="0"/>
              </a:rPr>
              <a:t>Соблюдаются  все санитарные требования к состоянию: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Пищеблока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К поставляемым продуктам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К приготовлению и раздаче блюд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К личной гигиене персонала пищеблока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К организации приема пищи детьми в группе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308304" y="2060848"/>
            <a:ext cx="1493526" cy="23523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4090988"/>
            <a:ext cx="391477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42938"/>
          </a:xfrm>
        </p:spPr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Comic Sans MS" pitchFamily="66" charset="0"/>
                <a:cs typeface="Tahoma" pitchFamily="34" charset="0"/>
              </a:rPr>
              <a:t>Поставка продуктов питания в ДОО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27650" name="Прямоугольник 5"/>
          <p:cNvSpPr>
            <a:spLocks noChangeArrowheads="1"/>
          </p:cNvSpPr>
          <p:nvPr/>
        </p:nvSpPr>
        <p:spPr bwMode="auto">
          <a:xfrm>
            <a:off x="214313" y="571500"/>
            <a:ext cx="5357812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u="sng">
                <a:latin typeface="Times New Roman" pitchFamily="18" charset="0"/>
                <a:cs typeface="Times New Roman" pitchFamily="18" charset="0"/>
              </a:rPr>
              <a:t>Наш детский сад обслуживает 4 поставщика: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 Котовский хлебозавод  (хлебобулочные изделия)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 ООО «Союзторг», «Евротрейд» г. Волгоград             (основные продукты)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 ООО «Торговый дом. Любимый город» г. Камышин (молочные продукты)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 ИП Сибиркин (овощи, фрукты)</a:t>
            </a:r>
          </a:p>
        </p:txBody>
      </p:sp>
      <p:pic>
        <p:nvPicPr>
          <p:cNvPr id="1026" name="Picture 2" descr="C:\Users\ЕЛЕНА\Desktop\фото питание\P10134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28860" y="2500306"/>
            <a:ext cx="4568038" cy="3211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Содержимое 9" descr="P1013392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2500306"/>
            <a:ext cx="3429000" cy="4357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одержимое 4" descr="P101339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3911600"/>
            <a:ext cx="3929062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одержимое 16" descr="P1013398.JPG"/>
          <p:cNvPicPr>
            <a:picLocks noGrp="1" noChangeAspect="1"/>
          </p:cNvPicPr>
          <p:nvPr>
            <p:ph sz="quarter" idx="2"/>
          </p:nvPr>
        </p:nvPicPr>
        <p:blipFill>
          <a:blip r:embed="rId5" cstate="screen"/>
          <a:stretch>
            <a:fillRect/>
          </a:stretch>
        </p:blipFill>
        <p:spPr>
          <a:xfrm>
            <a:off x="5143504" y="1142984"/>
            <a:ext cx="36576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13" cy="64293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2000" dirty="0" smtClean="0">
                <a:solidFill>
                  <a:srgbClr val="FF0000"/>
                </a:solidFill>
                <a:latin typeface="Comic Sans MS" pitchFamily="66" charset="0"/>
                <a:cs typeface="Tahoma" pitchFamily="34" charset="0"/>
              </a:rPr>
              <a:t>Пища готовится на пищеблоке, который оборудован необходимым технологическим и холодильным оборудованием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8" name="Содержимое 7" descr="P1013368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5715000" y="2071678"/>
            <a:ext cx="3429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C:\Users\ЕЛЕНА\Desktop\фото питание\P101336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5984" y="571480"/>
            <a:ext cx="4286280" cy="2678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C:\Users\ЕЛЕНА\Desktop\фото питание2\P101342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57554" y="3143248"/>
            <a:ext cx="3125555" cy="3714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Содержимое 10" descr="P1013374.JPG"/>
          <p:cNvPicPr>
            <a:picLocks noGrp="1" noChangeAspect="1"/>
          </p:cNvPicPr>
          <p:nvPr>
            <p:ph sz="quarter" idx="1"/>
          </p:nvPr>
        </p:nvPicPr>
        <p:blipFill>
          <a:blip r:embed="rId5" cstate="screen"/>
          <a:stretch>
            <a:fillRect/>
          </a:stretch>
        </p:blipFill>
        <p:spPr>
          <a:xfrm>
            <a:off x="0" y="2476512"/>
            <a:ext cx="3357554" cy="4381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1958</TotalTime>
  <Words>452</Words>
  <Application>Microsoft Office PowerPoint</Application>
  <PresentationFormat>Экран (4:3)</PresentationFormat>
  <Paragraphs>91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16</vt:i4>
      </vt:variant>
    </vt:vector>
  </HeadingPairs>
  <TitlesOfParts>
    <vt:vector size="34" baseType="lpstr">
      <vt:lpstr>Arial</vt:lpstr>
      <vt:lpstr>Century Schoolbook</vt:lpstr>
      <vt:lpstr>Wingdings</vt:lpstr>
      <vt:lpstr>Wingdings 2</vt:lpstr>
      <vt:lpstr>Calibri</vt:lpstr>
      <vt:lpstr>Cambria</vt:lpstr>
      <vt:lpstr>Garamond</vt:lpstr>
      <vt:lpstr>Times New Roman</vt:lpstr>
      <vt:lpstr>Tahoma</vt:lpstr>
      <vt:lpstr>Comic Sans MS</vt:lpstr>
      <vt:lpstr>Georgia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МБОУ « ОРЛОВО-РОЗОВСКАЯ НШДС » ЧЕБУЛИНСКОГО  МУНИЦИПАЛЬНОГО РАЙОНА КЕМЕРОВСКОЙ ОБЛАСТИ  ОРГАНИЗАЦИЯ ПИТАНИЯ  В ДЕТСКОМ САДУ</vt:lpstr>
      <vt:lpstr>ОРГАНИЗАЦИЯ ПИТАНИЯ ОСУЩЕСТВЛЯЕТСЯ В СООТВЕТСТВИИ С ДОКУМЕНТАМИ: </vt:lpstr>
      <vt:lpstr>ФАКТОРЫ ОПРЕДЕЛЯЮЩИЕ  СООТВЕТСТВИЕ  ПИТАНИЯ ПРИНЦИПАМ ЗДОРОВОГО  ОБРАЗА ЖИЗНИ</vt:lpstr>
      <vt:lpstr>РАЦИОНАЛЬНОЕ ПИТАНИЕ ДОШКОЛЬНИКОВ</vt:lpstr>
      <vt:lpstr>УСЛОВИЯ РАЦИОНАЛЬНОГО ПИТАНИЯ</vt:lpstr>
      <vt:lpstr>ОСНОВНЫЕ ПРИНЦИПЫ ОРГАНИЗАЦИИ ПИТАНИЯ  В ДЕТСКОМ САДУ: </vt:lpstr>
      <vt:lpstr>ОПТИМИЗАЦИЯ ПРОИЗВОДСТВЕННОГО КОНТРОЛЯ</vt:lpstr>
      <vt:lpstr>ПОСТАВКА ПРОДУКТОВ ПИТАНИЯ В ДОО </vt:lpstr>
      <vt:lpstr>ПИЩА ГОТОВИТСЯ НА ПИЩЕБЛОКЕ, КОТОРЫЙ ОБОРУДОВАН НЕОБХОДИМЫМ ТЕХНОЛОГИЧЕСКИМ И ХОЛОДИЛЬНЫМ ОБОРУДОВАНИЕМ</vt:lpstr>
      <vt:lpstr>СУММАРНЫЕ ОБЪЕМЫ БЛЮД ПО ПРИЕМАМ ПИЩИ (В ГРАММАХ) </vt:lpstr>
      <vt:lpstr>ВОСПИТАНИЕ КУЛЬТУРНО – ГИГИЕНИЧЕСКИХ  НАВЫКОВ ПО ВОЗРАСТНЫМ ГРУППАМ  1 МЛАДШАЯ ГРУППА (2 — 3 ГОДА) </vt:lpstr>
      <vt:lpstr>ВОСПИТАНИЕ КУЛЬТУРНО – ГИГИЕНИЧЕСКИХ  НАВЫКОВ ПО ВОЗРАСТНЫМ ГРУППАМ  ВТОРАЯ МЛАДШАЯ ГРУППА (3 — 4 ГОДА)</vt:lpstr>
      <vt:lpstr>ВОСПИТАНИЕ  КУЛЬТУРНО – ГИГИЕНИЧЕСКИХ  НАВЫКОВ ПО ВОЗРАСТНЫМ ГРУППАМ  СРЕДНЯЯ ГРУППА  ( 4- 5 ЛЕТ)</vt:lpstr>
      <vt:lpstr>ВОСПИТАНИЕ КУЛЬТУРНО – ГИГИЕНИЧЕСКИХ  НАВЫКОВ ПО ВОЗРАСТНЫМ ГРУППАМ  СТАРШАЯ ГРУППА  (5 — 6 ЛЕТ)</vt:lpstr>
      <vt:lpstr>ВОСПИТАНИЕ КУЛЬТУРНО – ГИГИЕНИЧЕСКИХ  НАВЫКОВ ПО ВОЗРАСТНЫМ ГРУППАМ  ПОДГОТОВИТЕЛЬНАЯ ГРУППА  (6- 7 ЛЕТ)</vt:lpstr>
      <vt:lpstr>ЗДОРОВЬЕ ДЕТЕЙ В НАШИХ РУКАХ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питания в дошкольных образовательных учреждениях</dc:title>
  <dc:creator>Козлова Светлана Леонидовна</dc:creator>
  <cp:lastModifiedBy>ТАНЮЛЯ</cp:lastModifiedBy>
  <cp:revision>179</cp:revision>
  <dcterms:created xsi:type="dcterms:W3CDTF">2010-02-07T12:11:39Z</dcterms:created>
  <dcterms:modified xsi:type="dcterms:W3CDTF">2020-02-13T13:14:15Z</dcterms:modified>
</cp:coreProperties>
</file>