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6" r:id="rId19"/>
    <p:sldId id="277" r:id="rId20"/>
    <p:sldId id="278" r:id="rId21"/>
    <p:sldId id="279" r:id="rId22"/>
    <p:sldId id="272" r:id="rId23"/>
    <p:sldId id="273" r:id="rId24"/>
    <p:sldId id="274" r:id="rId25"/>
    <p:sldId id="275" r:id="rId26"/>
    <p:sldId id="271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99F3C8C6-224E-4651-8344-33E7D7739B06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35C9FA6-8DD1-44F2-9B22-444A5DBAD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7630F-CDF0-4186-9A9B-14FB5F47B667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2F6F-AE3B-4CB4-BF6E-124E8733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C3227-2777-41BC-BB32-FA7E98454442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D062F-33AA-45E2-8B04-AB382ED38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875F70-2B5F-455F-949F-9077A267D507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355222-36F0-46FC-9B06-332A30ED1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158DA4F4-3639-403A-BCAF-31B087EC58F9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BCAAFD3-F548-4B95-BAD9-228E0F42D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4F5250-030A-4B60-A5E0-C7D12B5C96B3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B1171AB-3A3C-4F55-89BD-0CAFA234F0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9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10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99607A-A193-4B9D-A1B1-CBBEDC63CA8D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5B3F0C-C185-4E2E-A890-B30196F97D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6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A93C20-DCB3-415D-ABDB-D335A474C3A5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DEF002-9BA5-4565-8F57-4252386D85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B733-96B9-45FA-BCFA-0B0B344A44D4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6DE01-7B1C-4BEE-9880-E814CFFC0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FF014953-7F2D-46E1-B30E-EFAF4C8AF9BA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892B5A77-69CB-4190-A188-66CAB9CABF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00FA389-433C-45D0-B130-38B18F5EF3EE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6858EFFE-520F-40FE-9A0A-5B67AAEFB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D70B23A-25CB-4B81-8A4F-3743ACCF649F}" type="datetimeFigureOut">
              <a:rPr lang="ru-RU"/>
              <a:pPr>
                <a:defRPr/>
              </a:pPr>
              <a:t>13.02.2020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676230-708E-4AFC-A180-EBDA8216A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1" r:id="rId7"/>
    <p:sldLayoutId id="2147483678" r:id="rId8"/>
    <p:sldLayoutId id="2147483679" r:id="rId9"/>
    <p:sldLayoutId id="2147483670" r:id="rId10"/>
    <p:sldLayoutId id="2147483669" r:id="rId11"/>
  </p:sldLayoutIdLst>
  <p:txStyles>
    <p:titleStyle>
      <a:lvl1pPr marL="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detsad125.ru/images/stories/64_b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theherpes.ru/vetryanka/puti-rasprostraneniya-ospy.html" TargetMode="External"/><Relationship Id="rId2" Type="http://schemas.openxmlformats.org/officeDocument/2006/relationships/hyperlink" Target="http://www.herpe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oipediatr.ru/vetryanka/kak-peredaetsya-vetryanka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oipediatr.ru/vetryanka/kak-peredaetsya-vetryanka.htm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Заболевания с воздушно-капельным путем передачи: ветряная оспа.</a:t>
            </a:r>
            <a:endParaRPr lang="ru-RU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0" y="4929188"/>
            <a:ext cx="4857750" cy="1752600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Подготовила </a:t>
            </a:r>
            <a:r>
              <a:rPr lang="ru-RU" dirty="0" err="1" smtClean="0"/>
              <a:t>Нисковская</a:t>
            </a:r>
            <a:r>
              <a:rPr lang="ru-RU" dirty="0" smtClean="0"/>
              <a:t> </a:t>
            </a:r>
            <a:r>
              <a:rPr lang="ru-RU" dirty="0"/>
              <a:t>Татьяна Вениаминовна, медсестра,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МБОУ « Орлово-Розовская НШДС »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3315" name="Рисунок 3" descr="Chickenpox_in_childre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357563"/>
            <a:ext cx="30734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571500"/>
            <a:ext cx="7786688" cy="2071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Восприимчивость к ветряной оспе очень высока (до 100%), в связи с чем в возрасте с 6 месяцев до 12 лет почти все дети переносят оспу. К 15 годам переболевают 70-90% людей. После перенесенного заболевания остается пожизненный нестерильный иммунитет. Повторные случаи заболевания крайне редки.</a:t>
            </a:r>
          </a:p>
        </p:txBody>
      </p:sp>
      <p:pic>
        <p:nvPicPr>
          <p:cNvPr id="22530" name="Рисунок 2" descr="6703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928938"/>
            <a:ext cx="5335587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zarazenie4-250x1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3143250"/>
            <a:ext cx="484822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0" y="428625"/>
            <a:ext cx="3429000" cy="62150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повышенная </a:t>
            </a:r>
            <a:r>
              <a:rPr lang="ru-RU" sz="2400" dirty="0"/>
              <a:t>температура;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жар;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озноб;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общее недомогание;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усталость;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чувство дискомфорта;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головные боли;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боли в области живота;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потеря аппетита;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нервозность;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сыпь на различных участках тела;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/>
              <a:t>сильный зуд пораженных мест.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3" y="642938"/>
            <a:ext cx="4429125" cy="1500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Основные признаки ветрянки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 descr="ветрянка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3071813"/>
            <a:ext cx="500062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28688" y="428625"/>
            <a:ext cx="7500937" cy="25003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происходит заражение ветряной оспой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Заражение ветрянкой происходит в больших коллективах при наличии скопления большого количества людей в одном помещении.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 descr="d8d2c729aae4673450c4a4cdd31a.jpg"/>
          <p:cNvPicPr>
            <a:picLocks noChangeAspect="1"/>
          </p:cNvPicPr>
          <p:nvPr/>
        </p:nvPicPr>
        <p:blipFill>
          <a:blip r:embed="rId2"/>
          <a:srcRect r="20380"/>
          <a:stretch>
            <a:fillRect/>
          </a:stretch>
        </p:blipFill>
        <p:spPr bwMode="auto">
          <a:xfrm>
            <a:off x="571500" y="3000375"/>
            <a:ext cx="4000500" cy="334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75" y="428625"/>
            <a:ext cx="7572375" cy="1214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Симптоматика периода выраженной клиники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625" y="2071688"/>
            <a:ext cx="3857625" cy="4500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Вирус, попав на слизистые оболочки верхних дыхательных путей, проникает в них, размножается и попадает в кровь, с которой разносится по всему организму, но преимущественно оседает в коже. Здесь происходит его дальнейшее размножение и повреждение кожи с образованием пузырьков.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detsad125.ru/images/stories/64_b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28625" y="3286125"/>
            <a:ext cx="3125788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642938"/>
            <a:ext cx="7786688" cy="1000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Инкубационный период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00563" y="2428875"/>
            <a:ext cx="4143375" cy="40005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Инкубационный период продолжается от11 до 21 дня. Заболеть </a:t>
            </a:r>
            <a:r>
              <a:rPr lang="ru-RU" sz="2400" dirty="0"/>
              <a:t>ветрянкой можно вплоть до образования плотных корочек, для окружающих больной будет безопасен только после 5 суток от появления последних высыпаний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 descr="1418573457_vetrya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071813"/>
            <a:ext cx="410686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38" y="428625"/>
            <a:ext cx="4000500" cy="2071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Лечение ветряной оспы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86375" y="357188"/>
            <a:ext cx="3500438" cy="62150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Лечение ветрянки у детей не требует какой-то особой терапии, против неё нет лекарств, следует лишь соблюдать постельный режим, чаще менять постельное бельё, много пить, соблюдать диету (употреблять только молочные продукты, блюда из фруктов и овощей). Чтобы предотвратить наслоение гнойной инфекции необходимо все высыпания ребёнка 2 раза в день обрабатывать зелёнкой или раствором марганцовки.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357188"/>
            <a:ext cx="4643438" cy="785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Профилактика </a:t>
            </a:r>
            <a:endParaRPr lang="ru-RU" sz="3600" dirty="0"/>
          </a:p>
        </p:txBody>
      </p:sp>
      <p:pic>
        <p:nvPicPr>
          <p:cNvPr id="28674" name="Рисунок 3" descr="350819_85346-700x5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8"/>
            <a:ext cx="5373687" cy="379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86438" y="214313"/>
            <a:ext cx="3000375" cy="664368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</a:rPr>
              <a:t>Вирус </a:t>
            </a:r>
            <a:r>
              <a:rPr lang="ru-RU" sz="2400" dirty="0">
                <a:solidFill>
                  <a:schemeClr val="bg1"/>
                </a:solidFill>
              </a:rPr>
              <a:t>погибает под действием ультрафиолета, дезинфицирующих средств, высокой и низкой температуры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rgbClr val="FFFF00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Е</a:t>
            </a:r>
            <a:r>
              <a:rPr lang="ru-RU" sz="2400" dirty="0">
                <a:solidFill>
                  <a:schemeClr val="bg1"/>
                </a:solidFill>
              </a:rPr>
              <a:t>жедневное медицинское наблюдение за контактными детьми с измерением температуры, осмотром кожи и слизистых;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1"/>
                </a:solidFill>
              </a:rPr>
              <a:t>вакцинация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571500"/>
            <a:ext cx="7572375" cy="10715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Мифы о заразности ветрянки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5813" y="1928813"/>
            <a:ext cx="2571750" cy="20002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ветряной оспой можно заболеть через третье </a:t>
            </a:r>
            <a:r>
              <a:rPr lang="ru-RU" sz="2400" dirty="0"/>
              <a:t>лицо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813" y="4214813"/>
            <a:ext cx="2571750" cy="2286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взрослые более устойчивы к заражению вирусом ветрянки, чем дети</a:t>
            </a:r>
          </a:p>
        </p:txBody>
      </p:sp>
      <p:cxnSp>
        <p:nvCxnSpPr>
          <p:cNvPr id="8" name="Прямая со стрелкой 7"/>
          <p:cNvCxnSpPr>
            <a:stCxn id="5" idx="3"/>
          </p:cNvCxnSpPr>
          <p:nvPr/>
        </p:nvCxnSpPr>
        <p:spPr>
          <a:xfrm>
            <a:off x="3357563" y="2928938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3"/>
          </p:cNvCxnSpPr>
          <p:nvPr/>
        </p:nvCxnSpPr>
        <p:spPr>
          <a:xfrm>
            <a:off x="3357563" y="5357813"/>
            <a:ext cx="78581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143375" y="2000250"/>
            <a:ext cx="4714875" cy="2071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Инфицирование возможно только при непосредственном контакте больного и здорового. В мире достоверных случаев заражения ветрянкой через третье лицо не было.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4286256"/>
            <a:ext cx="4714908" cy="21431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На самом деле это не так, степень </a:t>
            </a:r>
            <a:r>
              <a:rPr lang="ru-RU" dirty="0" err="1">
                <a:solidFill>
                  <a:schemeClr val="bg1"/>
                </a:solidFill>
              </a:rPr>
              <a:t>контагиозности</a:t>
            </a:r>
            <a:r>
              <a:rPr lang="ru-RU" dirty="0">
                <a:solidFill>
                  <a:schemeClr val="bg1"/>
                </a:solidFill>
              </a:rPr>
              <a:t> для тех и других одинакова. Просто лица до 12 лет переносят ветрянку намного легче.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88" y="714375"/>
            <a:ext cx="7358062" cy="5572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Как избежать появления рубцов?</a:t>
            </a:r>
            <a:br>
              <a:rPr lang="ru-RU" sz="2400" b="1" dirty="0"/>
            </a:br>
            <a:r>
              <a:rPr lang="ru-RU" sz="2400" dirty="0"/>
              <a:t>Все корки отпадут самостоятельно и не оставят никаких следов, если не присоединится бактериальная инфекция. Важно также знать, что ни в коем случае нельзя насильственно срывать образующиеся корки.</a:t>
            </a:r>
            <a:br>
              <a:rPr lang="ru-RU" sz="2400" dirty="0"/>
            </a:br>
            <a:r>
              <a:rPr lang="ru-RU" sz="2400" dirty="0"/>
              <a:t>Справедливости ради нужно отметить, что бывают случаи настолько тяжелого течения заболевания, что рубцы все равно остаются на всю жизнь. Устранить их в дальнейшем на сегодняшний день пока нельзя. С этим не справляются даже самые современные средства косметологии такие, как химический </a:t>
            </a:r>
            <a:r>
              <a:rPr lang="ru-RU" sz="2400" dirty="0" err="1"/>
              <a:t>пиллинг</a:t>
            </a:r>
            <a:r>
              <a:rPr lang="ru-RU" sz="2400" dirty="0"/>
              <a:t>, </a:t>
            </a:r>
            <a:r>
              <a:rPr lang="ru-RU" sz="2400" dirty="0" err="1"/>
              <a:t>дермобразия</a:t>
            </a:r>
            <a:r>
              <a:rPr lang="ru-RU" sz="2400" dirty="0"/>
              <a:t> и другие. </a:t>
            </a:r>
            <a:br>
              <a:rPr lang="ru-RU" sz="2400" dirty="0"/>
            </a:br>
            <a:r>
              <a:rPr lang="ru-RU" sz="2400" dirty="0"/>
              <a:t> 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357188"/>
            <a:ext cx="7715250" cy="6286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Ветрянка у взрослых</a:t>
            </a:r>
            <a:br>
              <a:rPr lang="ru-RU" sz="2400" b="1" dirty="0"/>
            </a:br>
            <a:r>
              <a:rPr lang="ru-RU" sz="2000" dirty="0"/>
              <a:t>К сожалению, ветрянкой человек, ранее ею не болевший, может заразиться и заболеть в любом возрасте. Еще более неприятно то, что у взрослых это заболевание протекает значительно тяжелее, чем у детей. Клиническая картина заболевания и методы лечения – те же самые. </a:t>
            </a:r>
            <a:br>
              <a:rPr lang="ru-RU" sz="2000" dirty="0"/>
            </a:br>
            <a:r>
              <a:rPr lang="ru-RU" sz="2000" dirty="0"/>
              <a:t>Впрочем, не стоит отчаиваться раньше времени: возможно, в детстве вы перенесли стертую форму ветрянки, и иммунитет к ней у вас все же есть. По данным некоторых исследований, анализы показывают, что приобретенный иммунитет (антитела к вирусу </a:t>
            </a:r>
            <a:r>
              <a:rPr lang="ru-RU" sz="2000" dirty="0" err="1"/>
              <a:t>варицелла-зостер</a:t>
            </a:r>
            <a:r>
              <a:rPr lang="ru-RU" sz="2000" dirty="0"/>
              <a:t>) к ветряной оспе выявляется у 2/3 людей, уверенных в том, что они никогда этим заболеванием не болели. В тех же случаях, когда у людей есть сомнения на этот счет, иммунитет обнаруживается </a:t>
            </a:r>
            <a:r>
              <a:rPr lang="ru-RU" sz="2400" dirty="0"/>
              <a:t>в 90% </a:t>
            </a:r>
            <a:r>
              <a:rPr lang="ru-RU" sz="2000" dirty="0"/>
              <a:t>случаев. Если вы чувствуете необходимость уточнить этот вопрос, сдайте анализ крови на антитела к вирусу </a:t>
            </a:r>
            <a:r>
              <a:rPr lang="ru-RU" sz="2000" dirty="0" err="1"/>
              <a:t>варицелла-зостер</a:t>
            </a:r>
            <a:r>
              <a:rPr lang="ru-RU" sz="2000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chih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21456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500063"/>
            <a:ext cx="7858125" cy="12144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/>
              <a:t>ИНФЕКЦИИ, ПЕРЕДАЮЩИЕСЯ ВОЗДУШНО- КАПЕЛЬНЫМ ПУТЕМ</a:t>
            </a:r>
            <a:endParaRPr lang="ru-RU" sz="2800" cap="all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7625" y="2000250"/>
            <a:ext cx="4714875" cy="485775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bg1"/>
                </a:solidFill>
              </a:rPr>
              <a:t>Многие из этой группы болезней наделены высокой степенью </a:t>
            </a:r>
            <a:r>
              <a:rPr lang="ru-RU" sz="2000" dirty="0" err="1">
                <a:solidFill>
                  <a:schemeClr val="bg1"/>
                </a:solidFill>
              </a:rPr>
              <a:t>контагиозности</a:t>
            </a:r>
            <a:r>
              <a:rPr lang="ru-RU" sz="2000" dirty="0">
                <a:solidFill>
                  <a:schemeClr val="bg1"/>
                </a:solidFill>
              </a:rPr>
              <a:t>, то есть поражают большое количество людей. Наглядным примером этому служит высокая заболеваемость детей в условиях детского сада. Катары верхних дыхательных путей позволяют осуществляться разбрызгиванию слизи из носоглотки во время разговора, кашля и чихания, вследствие чего здоровый человек, находящийся вблизи, заболевает. Возбудителями болезней могут выступать как бактерии, так и вирусы</a:t>
            </a:r>
            <a:r>
              <a:rPr lang="ru-RU" sz="2000" dirty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357188"/>
            <a:ext cx="7715250" cy="6286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Ветрянка и беременность</a:t>
            </a:r>
            <a:br>
              <a:rPr lang="ru-RU" sz="1600" b="1" dirty="0"/>
            </a:br>
            <a:r>
              <a:rPr lang="ru-RU" sz="1600" dirty="0"/>
              <a:t>Небольшая опасность при беременности существует только у тех, кто раньше ветрянкой не болел. При заражении ветрянкой в сроке до 14 недель беременности риск для плода невелик и не превышает 0,4%. При заражении в сроке от 14 до 20 недель риск возрастает до 2%. После 20 недель и почти до конца беременности риска для будущего ребенка практически нет. Его можно еще больше уменьшить, если пройти лечение специфическим иммуноглобулином. Ветрянка становится опасной, если развивается в сроки от одной недели до родов до одного месяца после родов. Тогда есть серьезная опасность инфицирования новорожденного. Женщинам, заболевшим ветрянкой за 5 дней до родов или через 2 дня после них, нужно ввести иммуноглобулин с антителами к вирусу </a:t>
            </a:r>
            <a:r>
              <a:rPr lang="ru-RU" sz="1600" dirty="0" err="1"/>
              <a:t>варицелла-зостер</a:t>
            </a:r>
            <a:r>
              <a:rPr lang="ru-RU" sz="1600" dirty="0"/>
              <a:t>. В любом случае, если женщина в период беременности перенесла ветрянку, необходимо следить за состоянием и развитием будущего ребенка с помощью УЗИ и обязательно проконсультироваться у генетика.</a:t>
            </a:r>
            <a:br>
              <a:rPr lang="ru-RU" sz="1600" dirty="0"/>
            </a:br>
            <a:r>
              <a:rPr lang="ru-RU" sz="1600" dirty="0"/>
              <a:t>Нужно отметить, что заболеваемость ветрянкой среди беременных не высока – 0,5 - 0,7 случаев на 1000. Беременные болеют не чаще и не тяжелее других взрослых людей.</a:t>
            </a:r>
            <a:endParaRPr lang="ru-RU" sz="1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357188"/>
            <a:ext cx="7715250" cy="6286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Существует ли профилактика?</a:t>
            </a:r>
            <a:br>
              <a:rPr lang="ru-RU" sz="1600" b="1" dirty="0"/>
            </a:br>
            <a:r>
              <a:rPr lang="ru-RU" sz="1600" dirty="0"/>
              <a:t>Существует вакцина (прививка) от ветрянки, аналогичная другим прививкам (например, от кори, краснухи и др.). В США большинство детей прививают от ветрянки с 1995 года, в результате чего заболеваемость ею снизилась почти на 80%. У нас эта вакцина не зарегистрирована и не применяется. Но вовсе не потому, что мы такие бедные и отсталые. Не прививают детей от ветрянки и в богатой и благополучной Европе, так как эта болезнь не считается опасной. Более того, исследователи опасаются, что массовая вакцинация детей от ветрянки обернется тем, что в пожилом возрасте миллионы людей будут болеть опоясывающим лишаем.</a:t>
            </a:r>
            <a:br>
              <a:rPr lang="ru-RU" sz="1600" dirty="0"/>
            </a:br>
            <a:r>
              <a:rPr lang="ru-RU" sz="1600" dirty="0"/>
              <a:t>Для тех, кто ветрянкой не болел, опасается ее тяжелого течения во взрослом возрасте, и поэтому заинтересован в этих сведениях, сообщим, что делать прививку имеет смысл не позднее 72 часов после контакта с больным ветрянкой. Название вакцины – </a:t>
            </a:r>
            <a:r>
              <a:rPr lang="ru-RU" sz="1600" dirty="0" err="1"/>
              <a:t>окавакс</a:t>
            </a:r>
            <a:r>
              <a:rPr lang="ru-RU" sz="1600" dirty="0"/>
              <a:t>.</a:t>
            </a:r>
            <a:endParaRPr lang="ru-RU" sz="1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Рисунок 1" descr="000288713_1-258bbf620b22c742087a554e78d4d64b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9475" y="0"/>
            <a:ext cx="484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1" descr="7693889_59033thumb50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0"/>
            <a:ext cx="5006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 descr="1330421495_1283754255_sergik_vetryan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1571625"/>
            <a:ext cx="9583738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1" descr="osp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50"/>
            <a:ext cx="8483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75" y="1643063"/>
            <a:ext cx="8072438" cy="4714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r>
              <a:rPr lang="ru-RU" sz="2000" dirty="0"/>
              <a:t>.</a:t>
            </a:r>
            <a:r>
              <a:rPr lang="ru-RU" sz="2000" dirty="0"/>
              <a:t> Голубев В.В. Основы педиатрии и гигиена детей раннего и дошкольного возраста: </a:t>
            </a:r>
            <a:r>
              <a:rPr lang="ru-RU" sz="2000" dirty="0" err="1"/>
              <a:t>учеб.для</a:t>
            </a:r>
            <a:r>
              <a:rPr lang="ru-RU" sz="2000" dirty="0"/>
              <a:t> студ. Учреждений </a:t>
            </a:r>
            <a:r>
              <a:rPr lang="ru-RU" sz="2000" dirty="0" err="1"/>
              <a:t>высш.проф.образования</a:t>
            </a:r>
            <a:r>
              <a:rPr lang="ru-RU" sz="2000" dirty="0"/>
              <a:t> / В.В.Голубев. – 2-е </a:t>
            </a:r>
            <a:r>
              <a:rPr lang="ru-RU" sz="2000" dirty="0" err="1"/>
              <a:t>изд.,стер</a:t>
            </a:r>
            <a:r>
              <a:rPr lang="ru-RU" sz="2000" dirty="0"/>
              <a:t>. – М.: Издательский центр «</a:t>
            </a:r>
            <a:r>
              <a:rPr lang="ru-RU" sz="2000" dirty="0" err="1"/>
              <a:t>АкадемиЯ</a:t>
            </a:r>
            <a:r>
              <a:rPr lang="ru-RU" sz="2000" dirty="0"/>
              <a:t>, 2013. – 240с.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 2.А</a:t>
            </a:r>
            <a:r>
              <a:rPr lang="ru-RU" sz="2000" dirty="0"/>
              <a:t>. П. Казанцев, В. С. </a:t>
            </a:r>
            <a:r>
              <a:rPr lang="ru-RU" sz="2000" dirty="0" err="1"/>
              <a:t>Матковский</a:t>
            </a:r>
            <a:r>
              <a:rPr lang="ru-RU" sz="2000" dirty="0"/>
              <a:t>. Справочник по инфекционным болезням. — М.: Медицина, 1985.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3. </a:t>
            </a:r>
            <a:r>
              <a:rPr lang="ru-RU" sz="2000" dirty="0"/>
              <a:t>В.И.Покровский. "Инфекционные болезни и эпидемиология" , 2007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4. </a:t>
            </a:r>
            <a:r>
              <a:rPr lang="ru-RU" sz="2000" dirty="0"/>
              <a:t>Статья доктора </a:t>
            </a:r>
            <a:r>
              <a:rPr lang="ru-RU" sz="2000" dirty="0" err="1"/>
              <a:t>А.В.Комаровского</a:t>
            </a:r>
            <a:r>
              <a:rPr lang="ru-RU" sz="2000" dirty="0"/>
              <a:t> на сайте </a:t>
            </a:r>
            <a:r>
              <a:rPr lang="ru-RU" sz="2000" dirty="0" err="1"/>
              <a:t>www.ladoshka.ru</a:t>
            </a:r>
            <a:r>
              <a:rPr lang="ru-RU" sz="20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5. </a:t>
            </a:r>
            <a:r>
              <a:rPr lang="ru-RU" sz="2000" dirty="0"/>
              <a:t>Статья доктора </a:t>
            </a:r>
            <a:r>
              <a:rPr lang="ru-RU" sz="2000" dirty="0" err="1"/>
              <a:t>И.Ю.Кокоткина</a:t>
            </a:r>
            <a:r>
              <a:rPr lang="ru-RU" sz="2000" dirty="0"/>
              <a:t> на сайте </a:t>
            </a:r>
            <a:r>
              <a:rPr lang="ru-RU" sz="2000" dirty="0" err="1">
                <a:hlinkClick r:id="rId2"/>
              </a:rPr>
              <a:t>www.herpes.ru</a:t>
            </a:r>
            <a:r>
              <a:rPr lang="ru-RU" sz="2000" dirty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6.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http://theherpes.ru/vetryanka/puti-rasprostraneniya-ospy.html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http://moipediatr.ru/vetryanka/kak-peredaetsya-vetryanka.html#oglavlenie0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88" y="428625"/>
            <a:ext cx="771525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Литература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50" y="500063"/>
            <a:ext cx="7858125" cy="1214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cap="all" dirty="0"/>
              <a:t>К Инфекциям, ПЕРЕДАЮЩИЕСЯ ВОЗДУШНО -КАПЕЛЬНЫМ ПУТЕМ, относятся:</a:t>
            </a:r>
            <a:endParaRPr lang="ru-RU" sz="2800" cap="all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88" y="1857375"/>
            <a:ext cx="3071812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грипп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28688" y="2928938"/>
            <a:ext cx="3071812" cy="7143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дифтерия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928688" y="3786188"/>
            <a:ext cx="3071812" cy="8572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краснуха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25" y="4929188"/>
            <a:ext cx="3000375" cy="9286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скарлатина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357688" y="1857375"/>
            <a:ext cx="3857625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коклюш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9124" y="2928934"/>
            <a:ext cx="3786214" cy="8572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/>
                </a:solidFill>
              </a:rPr>
              <a:t>эпидемический паротит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29125" y="3929063"/>
            <a:ext cx="3857625" cy="7858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корь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7688" y="4857750"/>
            <a:ext cx="3929062" cy="10001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ветряная оспа</a:t>
            </a:r>
            <a:endParaRPr lang="ru-RU" sz="4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25" y="714375"/>
            <a:ext cx="7215188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hlinkClick r:id="rId2"/>
              </a:rPr>
              <a:t>Ветрянка и ее причины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1571625"/>
            <a:ext cx="7143750" cy="6429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hlinkClick r:id="rId2"/>
              </a:rPr>
              <a:t>Как проявляет себя болезнь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25" y="3500438"/>
            <a:ext cx="7215188" cy="785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2"/>
              </a:rPr>
              <a:t>Опасность заражения и возможные осложнения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25" y="4572000"/>
            <a:ext cx="7215188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rgbClr val="C00000"/>
                </a:solidFill>
              </a:rPr>
              <a:t>Инкубационный период</a:t>
            </a:r>
            <a:endParaRPr lang="ru-RU" sz="3200" u="sng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25" y="5643563"/>
            <a:ext cx="7358063" cy="9286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u="sng" dirty="0">
                <a:solidFill>
                  <a:schemeClr val="accent6">
                    <a:lumMod val="50000"/>
                  </a:schemeClr>
                </a:solidFill>
              </a:rPr>
              <a:t>Профилактика заболевания</a:t>
            </a:r>
            <a:endParaRPr lang="ru-RU" sz="3200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00125" y="2500313"/>
            <a:ext cx="7215188" cy="7858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hlinkClick r:id="rId2"/>
              </a:rPr>
              <a:t>Как происходит заражение ветряной оспой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 descr="vetranka6-500x300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00375"/>
            <a:ext cx="55245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57250" y="500063"/>
            <a:ext cx="7643813" cy="21431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Ветрянка – вирусная болезнь. Ее возбудителем является вирус </a:t>
            </a:r>
            <a:r>
              <a:rPr lang="ru-RU" sz="2400" dirty="0" err="1"/>
              <a:t>Варицелла-Зостер</a:t>
            </a:r>
            <a:r>
              <a:rPr lang="ru-RU" sz="2400" dirty="0"/>
              <a:t>. Именно он вызывает герпес и опоясывающий лишай. Все болезни, возбудителем которых является вирус, характеризуются высыпаниями на разных частях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virus-vetranki6-250x16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3000375"/>
            <a:ext cx="5386388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75" y="428625"/>
            <a:ext cx="7786688" cy="2357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Ветрянка, или ветряная оспа, возникает от вируса герпеса. Поражает она в основном детей, посещающих детские сады, ясли и школы, места с большим скоплением людей. Она может передаваться и от человека, болеющего опоясывающим лишаем, так как природа возникновения этих двух патологических заболеваний одинакова. Характеризуется болезнь местными высыпания по всем участкам тела.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chickenpo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286000"/>
            <a:ext cx="5667375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85813" y="428625"/>
            <a:ext cx="7572375" cy="17145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Высыпания имеют пузырьковый характер. Внутри пузырьков скапливается жидкость</a:t>
            </a:r>
            <a:r>
              <a:rPr lang="ru-RU" sz="3200" dirty="0"/>
              <a:t>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88" y="5357813"/>
            <a:ext cx="7072312" cy="12144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Пузырьки оспы содержат несколько миллионов вирусных частиц каждый.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da93374c5d8676f1945a8fb7dca6df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857500"/>
            <a:ext cx="47625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28688" y="500063"/>
            <a:ext cx="7500937" cy="2214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Передается недуг воздушно-капельным путем. Достаточно некоторое время пребывать с больным ветрянкой в одном помещении – и вирусное заболевание вам обеспечено. Воздушным путем ветрянка распространяется на расстоянии до 20 метров.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57813" y="428625"/>
            <a:ext cx="3286125" cy="6000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/>
              <a:t>Источник заболевания – больной человек</a:t>
            </a:r>
            <a:endParaRPr lang="ru-RU" sz="3600" dirty="0"/>
          </a:p>
        </p:txBody>
      </p:sp>
      <p:pic>
        <p:nvPicPr>
          <p:cNvPr id="21506" name="Рисунок 2" descr="379da79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3883025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247</TotalTime>
  <Words>1110</Words>
  <Application>Microsoft Office PowerPoint</Application>
  <PresentationFormat>Экран (4:3)</PresentationFormat>
  <Paragraphs>67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41" baseType="lpstr">
      <vt:lpstr>Cambria</vt:lpstr>
      <vt:lpstr>Arial</vt:lpstr>
      <vt:lpstr>Wingdings 2</vt:lpstr>
      <vt:lpstr>Calibri</vt:lpstr>
      <vt:lpstr>Rockwell</vt:lpstr>
      <vt:lpstr>Times New Roman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Заболевания с воздушно-капельным путем передачи: ветряная оспа.</dc:title>
  <dc:creator>HP</dc:creator>
  <cp:lastModifiedBy>ТАНЮЛЯ</cp:lastModifiedBy>
  <cp:revision>29</cp:revision>
  <dcterms:created xsi:type="dcterms:W3CDTF">2016-09-24T09:02:12Z</dcterms:created>
  <dcterms:modified xsi:type="dcterms:W3CDTF">2020-02-13T12:51:35Z</dcterms:modified>
</cp:coreProperties>
</file>