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7"/>
  </p:notesMasterIdLst>
  <p:sldIdLst>
    <p:sldId id="256" r:id="rId2"/>
    <p:sldId id="281" r:id="rId3"/>
    <p:sldId id="258" r:id="rId4"/>
    <p:sldId id="257" r:id="rId5"/>
    <p:sldId id="259" r:id="rId6"/>
    <p:sldId id="261" r:id="rId7"/>
    <p:sldId id="267" r:id="rId8"/>
    <p:sldId id="286" r:id="rId9"/>
    <p:sldId id="282" r:id="rId10"/>
    <p:sldId id="276" r:id="rId11"/>
    <p:sldId id="277" r:id="rId12"/>
    <p:sldId id="278" r:id="rId13"/>
    <p:sldId id="279" r:id="rId14"/>
    <p:sldId id="280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5" d="100"/>
          <a:sy n="65" d="100"/>
        </p:scale>
        <p:origin x="-66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D588AB-F289-49EB-921E-12EBCC7008E4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5E6308-1C03-4E54-8ABB-FF0284419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93230-59B8-45B2-9F3F-8D817CCB10E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F9255A-D6FD-4E57-840F-9D8A292DBDF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DB9DD-FBE1-4648-95E3-48E25735609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B573B-1F6A-4F25-B115-EC218D6D98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3A089-838B-460F-96D4-3F208FC5CD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11B98-F7A2-4CC0-B501-7F2F1420B33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320A-CD4D-4FF8-89D7-82A249337BD2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A0F0-FFEE-4221-8564-E18A6528B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22CC-9230-4858-B14C-51D7A36112CC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9F43-1F74-4A36-9BA5-36E607D69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1A08-B48B-4DC8-850E-DC302DAA47B9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3E27-35BB-4633-B7B8-FAFB96257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488DA6-0D15-4374-9CD4-126396145B18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169841-0854-48A0-A9FA-CBAE70279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AB146-3619-4D84-AE4A-364FC01A6A2A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06469-ADD5-46DA-9415-FD2AB8096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34E2-5E52-497E-8B67-C8C4ABB0EA37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6615-0212-46E9-B08F-343126799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7253-B06B-4D13-B4F0-E726CEA92616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E853-7EFD-461F-A816-08B59195E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84DBC7-1286-4EEE-B760-F114A7FEFD5E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8FDF92-155D-4E7D-8952-F13F9A7A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3D62-CD1E-438A-B141-18A297598456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2C4B-BBC1-4809-96D3-B7D72799D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DD9654-7C2A-467A-8994-32DB263C2D9B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F5B4F5-E520-47CB-896F-48BC0EC87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93AFC7-E80A-48C8-B8F3-2FC0AF1A0565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4EC50D-7569-4B34-AD55-3F82F2468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3D118C-80BA-4FC8-B7EC-5626B69B6CD7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122047-F0F4-4B46-973E-85D3F2ECB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892" r:id="rId4"/>
    <p:sldLayoutId id="2147483893" r:id="rId5"/>
    <p:sldLayoutId id="2147483900" r:id="rId6"/>
    <p:sldLayoutId id="2147483894" r:id="rId7"/>
    <p:sldLayoutId id="2147483901" r:id="rId8"/>
    <p:sldLayoutId id="2147483902" r:id="rId9"/>
    <p:sldLayoutId id="2147483895" r:id="rId10"/>
    <p:sldLayoutId id="2147483896" r:id="rId11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28688" y="142875"/>
            <a:ext cx="8215312" cy="17859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cap="none" smtClean="0"/>
              <a:t>МБОУ « Орлово-Розовская НШДС » </a:t>
            </a:r>
            <a:r>
              <a:rPr lang="ru-RU" sz="1600" b="0" cap="none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0" cap="none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800" cap="none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1800" cap="none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700" cap="none" smtClean="0">
                <a:solidFill>
                  <a:srgbClr val="FF0000"/>
                </a:solidFill>
                <a:latin typeface="Garamond" pitchFamily="18" charset="0"/>
              </a:rPr>
              <a:t>ОРГАНИЗАЦИЯ ПИТАНИЯ </a:t>
            </a:r>
            <a:br>
              <a:rPr lang="ru-RU" sz="2700" cap="none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700" cap="none" smtClean="0">
                <a:solidFill>
                  <a:srgbClr val="FF0000"/>
                </a:solidFill>
                <a:latin typeface="Garamond" pitchFamily="18" charset="0"/>
              </a:rPr>
              <a:t>В ДЕТСКОМ САДУ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538" y="5373688"/>
            <a:ext cx="4030662" cy="719137"/>
          </a:xfrm>
        </p:spPr>
        <p:txBody>
          <a:bodyPr/>
          <a:lstStyle/>
          <a:p>
            <a:pPr eaLnBrk="1" hangingPunct="1"/>
            <a:endParaRPr lang="ru-RU" smtClean="0">
              <a:latin typeface="Garamond" pitchFamily="18" charset="0"/>
            </a:endParaRPr>
          </a:p>
          <a:p>
            <a:pPr eaLnBrk="1" hangingPunct="1"/>
            <a:r>
              <a:rPr lang="ru-RU" smtClean="0">
                <a:latin typeface="Garamond" pitchFamily="18" charset="0"/>
              </a:rPr>
              <a:t>  </a:t>
            </a:r>
          </a:p>
        </p:txBody>
      </p:sp>
      <p:pic>
        <p:nvPicPr>
          <p:cNvPr id="14339" name="Picture 3" descr="C:\Users\Владимир\Downloads\дети едят мороженое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785938"/>
            <a:ext cx="45847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29188" y="5572125"/>
            <a:ext cx="40719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b="1" i="1"/>
              <a:t>Медицинская сестра</a:t>
            </a:r>
          </a:p>
          <a:p>
            <a:pPr algn="ctr"/>
            <a:r>
              <a:rPr lang="ru-RU" b="1" i="1" u="sng"/>
              <a:t>Нисковская. Т.В.   </a:t>
            </a: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25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ВОСПИТАНИЕ КУЛЬТУРНО – ГИГИЕНИЧЕСКИХ  НАВЫКОВ ПО ВОЗРАСТНЫМ ГРУППАМ</a:t>
            </a:r>
            <a:b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 smtClean="0"/>
              <a:t> 1 младшая группа (2 — 3 ГОДА) </a:t>
            </a:r>
            <a:endParaRPr lang="ru-RU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image-0-02-05-a4a4c3b74a9b0a5b8bd42e7641c67f7d156ac5f67b06e407f7374cbd470b541e-V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214422"/>
            <a:ext cx="3357586" cy="542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age-0-02-05-d997d58bcaf1ec838aa37c1a9605c1b76ccaa1153d8355011dfef8d74072a077-V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3643306" y="1000108"/>
            <a:ext cx="5054617" cy="2843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ЕЛЕНА\Desktop\фото питание\image-0-02-05-34de4b48600b527dc8dbf6adc0617d1e4da3d954a96f39dae8f8fb93bf3b1070-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3786190"/>
            <a:ext cx="5095868" cy="286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25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ВОСПИТАНИЕ КУЛЬТУРНО – ГИГИЕНИЧЕСКИХ  НАВЫКОВ ПО ВОЗРАСТНЫМ ГРУППАМ</a:t>
            </a:r>
            <a:b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 smtClean="0"/>
              <a:t> </a:t>
            </a:r>
            <a:r>
              <a:rPr lang="ru-RU" sz="1600" dirty="0" smtClean="0"/>
              <a:t>вторая младшая группа (3 — 4 года)</a:t>
            </a:r>
            <a:endParaRPr lang="ru-RU" sz="1800" dirty="0"/>
          </a:p>
        </p:txBody>
      </p:sp>
      <p:pic>
        <p:nvPicPr>
          <p:cNvPr id="6" name="Содержимое 5" descr="P101337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928670"/>
            <a:ext cx="4071966" cy="305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ЕЛЕНА\Desktop\фото питание\P10133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3429203"/>
            <a:ext cx="4857752" cy="3428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11" descr="IMG_20161121_120029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/>
          <a:stretch>
            <a:fillRect/>
          </a:stretch>
        </p:blipFill>
        <p:spPr>
          <a:xfrm>
            <a:off x="214282" y="3686196"/>
            <a:ext cx="4229072" cy="3171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ЕЛЕНА\Desktop\фото питание\14797152547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928688"/>
            <a:ext cx="4500562" cy="2857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71563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ВОСПИТАНИЕ  КУЛЬТУРНО – ГИГИЕНИЧЕСКИХ  НАВЫКОВ ПО ВОЗРАСТНЫМ ГРУППАМ</a:t>
            </a:r>
            <a:b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 smtClean="0"/>
              <a:t> </a:t>
            </a:r>
            <a:r>
              <a:rPr lang="ru-RU" sz="1600" dirty="0" smtClean="0"/>
              <a:t>средняя группа  ( 4- 5 лет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6" name="Содержимое 5" descr="P101336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119188"/>
            <a:ext cx="3714750" cy="4953000"/>
          </a:xfrm>
          <a:ln>
            <a:solidFill>
              <a:srgbClr val="FF0000"/>
            </a:solidFill>
          </a:ln>
        </p:spPr>
      </p:pic>
      <p:pic>
        <p:nvPicPr>
          <p:cNvPr id="8" name="Содержимое 7" descr="P1013405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857364"/>
            <a:ext cx="507206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14438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ВОСПИТАНИЕ КУЛЬТУРНО – ГИГИЕНИЧЕСКИХ  НАВЫКОВ ПО ВОЗРАСТНЫМ ГРУППАМ</a:t>
            </a:r>
            <a:b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 smtClean="0"/>
              <a:t> </a:t>
            </a:r>
            <a:r>
              <a:rPr lang="ru-RU" sz="1600" dirty="0" smtClean="0"/>
              <a:t>старшая группа  (5 — 6 лет)</a:t>
            </a:r>
            <a:endParaRPr lang="ru-RU" sz="1600" dirty="0"/>
          </a:p>
        </p:txBody>
      </p:sp>
      <p:pic>
        <p:nvPicPr>
          <p:cNvPr id="6" name="Содержимое 5" descr="P101337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3929063"/>
            <a:ext cx="3929063" cy="2946400"/>
          </a:xfrm>
        </p:spPr>
      </p:pic>
      <p:pic>
        <p:nvPicPr>
          <p:cNvPr id="5" name="Содержимое 4" descr="image-0-02-05-eb8ca573343a9a03e2611175c44a28461e5464f3fc4e81628261e5aafa61c182-V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1188908"/>
            <a:ext cx="4000528" cy="2614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ЕЛЕНА\Desktop\фото питание2\P10134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500188"/>
            <a:ext cx="3857625" cy="5143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ВОСПИТАНИЕ КУЛЬТУРНО – ГИГИЕНИЧЕСКИХ  НАВЫКОВ ПО ВОЗРАСТНЫМ ГРУППАМ</a:t>
            </a:r>
            <a:b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 smtClean="0"/>
              <a:t> подготовительная группа  (6- 7 лет)</a:t>
            </a:r>
            <a:endParaRPr lang="ru-RU" sz="1600" dirty="0"/>
          </a:p>
        </p:txBody>
      </p:sp>
      <p:pic>
        <p:nvPicPr>
          <p:cNvPr id="5" name="Содержимое 4" descr="P101338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357298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Содержимое 5" descr="P101338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86188" y="2714625"/>
            <a:ext cx="3106737" cy="4143375"/>
          </a:xfrm>
        </p:spPr>
      </p:pic>
      <p:pic>
        <p:nvPicPr>
          <p:cNvPr id="2050" name="Picture 2" descr="C:\Users\ЕЛЕНА\Desktop\фото питание\P10133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1142984"/>
            <a:ext cx="4643470" cy="278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14562"/>
          </a:xfrm>
        </p:spPr>
        <p:txBody>
          <a:bodyPr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  <a:t>Здоровье детей</a:t>
            </a:r>
            <a:b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  <a:t>в наших руках</a:t>
            </a:r>
          </a:p>
        </p:txBody>
      </p:sp>
      <p:pic>
        <p:nvPicPr>
          <p:cNvPr id="34818" name="Picture 10" descr="j02849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565400"/>
            <a:ext cx="5183187" cy="2995613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86750" cy="928688"/>
          </a:xfrm>
        </p:spPr>
        <p:txBody>
          <a:bodyPr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>Организация питания осуществляется в соответствии с документами:</a:t>
            </a:r>
            <a:r>
              <a:rPr lang="ru-RU" alt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500063"/>
            <a:ext cx="4000500" cy="6462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Закон РФ от 29.12.2012г. № 273-ФЗ «Об образовании» (в действующей редакции)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2.4.1.3049-13 «Санитарно-эпидемиологические требования к устройству, содержанию и организации режима работы в дошкольном учреждении» с изменениями в 2016г.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Федеральный Закон от 13.07.2015г. № 52 – ФЗ «О санитарно – эпидемиологическом благополучии населения»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Методические рекомендации «Питание детей в детском дошкольном учреждении (утв. МЗ СССР 14.06.1984 № 11-14/22 – 6), «Контроль за организацией </a:t>
            </a: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питния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в детском дошкольном учреждении» (утв.Главным санитарно-эпидемиологическим управлением МЗ СССР № 4265-87 от 13.03.1987)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Письмо Министерства просвещения РСФСР от 16.02.1981 № 46 – М «О порядке организации питания сотрудников общеобразовательных школ-интернатов, детских домов, дошкольных учреждений»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Письмо Министерства образования и молодёжной политики Чувашской Республики № 02/25-1584 от 24.03.2011 г.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Письмо Министерства здравоохранения и социального развития РФ № 15-3/839-09 от10 мая 2007 г.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6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6314" y="571480"/>
            <a:ext cx="1785950" cy="22509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58016" y="1214422"/>
            <a:ext cx="1785950" cy="2377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43372" y="3000372"/>
            <a:ext cx="2428892" cy="17283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57884" y="4929198"/>
            <a:ext cx="2428892" cy="17245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86737" cy="1595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Факторы определяющие  соответствие  питания принципам здорового</a:t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образа жизни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357438"/>
            <a:ext cx="8326437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Состав продуктов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                  питания</a:t>
            </a:r>
          </a:p>
          <a:p>
            <a:pPr eaLnBrk="1" hangingPunct="1"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Их качество 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              количество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Режим и организация</a:t>
            </a:r>
          </a:p>
          <a:p>
            <a:pPr eaLnBrk="1" hangingPunct="1"/>
            <a:endParaRPr lang="ru-RU" smtClean="0"/>
          </a:p>
        </p:txBody>
      </p:sp>
      <p:pic>
        <p:nvPicPr>
          <p:cNvPr id="1027" name="Picture 3" descr="C:\Users\ЕЛЕНА\Desktop\картинки\balans-e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63"/>
            <a:ext cx="4191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467600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Рациональное питание дошкольников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7467600" cy="55451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Garamond" pitchFamily="18" charset="0"/>
              </a:rPr>
              <a:t>Одно из необходимых условий  гармоничного роста дошкольников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Garamond" pitchFamily="18" charset="0"/>
              </a:rPr>
              <a:t> Физического и нервно-психического развития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Garamond" pitchFamily="18" charset="0"/>
              </a:rPr>
              <a:t> Устойчивости к воздействию инфекций и других неблагоприятных факторов внешней среды</a:t>
            </a:r>
          </a:p>
        </p:txBody>
      </p:sp>
      <p:pic>
        <p:nvPicPr>
          <p:cNvPr id="2051" name="Picture 3" descr="C:\Users\ЕЛЕНА\Desktop\картинки\1426665583_pitanie-v-detskom-sady-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3143250"/>
            <a:ext cx="4637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Условия рационального питания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38"/>
            <a:ext cx="7467600" cy="58308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Правильный подбор продуктов, обеспечивающий нормы физиологических потребностей детей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Строгий режим питания, который должен предусматривать не менее 4-х приемов пищи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Длительность промежутков между отдельными приемами пищи не должна превышать 3,5-4 часов</a:t>
            </a:r>
          </a:p>
        </p:txBody>
      </p:sp>
      <p:pic>
        <p:nvPicPr>
          <p:cNvPr id="4" name="Picture 2" descr="C:\Users\ЕЛЕНА\Desktop\картинки\1363757132_pora-obed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3643313"/>
            <a:ext cx="48117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Основные принципы организации питания  в детском саду: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143000"/>
            <a:ext cx="8358188" cy="5572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Соответствие энергетической ценности рациона энергозатратам ребёнка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Сбалансированность в рационе всех заменимых и незаменимых пищевых веществ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Максимальное разнообразие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продуктов и блюд, обеспечивающих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сбалансированность рациона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 Правильная кулинарная и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технологическая обработка продуктов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Оптимальный режим питания,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обстановка, формирующая у детей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навыки культуры приема пищи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Соблюдение гигиенических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требований к питанию детей в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организованных коллективах</a:t>
            </a:r>
          </a:p>
        </p:txBody>
      </p:sp>
      <p:pic>
        <p:nvPicPr>
          <p:cNvPr id="2050" name="Picture 2" descr="C:\Users\ЕЛЕНА\Desktop\картинки\men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971800"/>
            <a:ext cx="3000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214313"/>
            <a:ext cx="8229600" cy="785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Оптимизация производственного контроля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412875"/>
            <a:ext cx="8412163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Georgia" pitchFamily="18" charset="0"/>
              </a:rPr>
              <a:t>Соблюдаются  все санитарные требования к состоянию: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Пищеблока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 поставляемым продуктам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 приготовлению и раздаче блюд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 личной гигиене персонала пищеблока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 организации приема пищи детьми в группе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08304" y="2060848"/>
            <a:ext cx="1493526" cy="23523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4090988"/>
            <a:ext cx="39147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13" cy="6429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Пища готовится на пищеблоке, который оборудован необходимым технологическим и холодильным оборудованием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" name="Содержимое 7" descr="P101336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5715000" y="2071678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ЕЛЕНА\Desktop\фото питание\P10133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571480"/>
            <a:ext cx="4286280" cy="267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ЕЛЕНА\Desktop\фото питание2\P10134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3143248"/>
            <a:ext cx="3125555" cy="371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P1013374.JPG"/>
          <p:cNvPicPr>
            <a:picLocks noGrp="1" noChangeAspect="1"/>
          </p:cNvPicPr>
          <p:nvPr>
            <p:ph sz="quarter" idx="1"/>
          </p:nvPr>
        </p:nvPicPr>
        <p:blipFill>
          <a:blip r:embed="rId5" cstate="screen"/>
          <a:stretch>
            <a:fillRect/>
          </a:stretch>
        </p:blipFill>
        <p:spPr>
          <a:xfrm>
            <a:off x="0" y="2476512"/>
            <a:ext cx="3357554" cy="4381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0"/>
            <a:ext cx="7467600" cy="571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000" cap="none" smtClean="0">
                <a:solidFill>
                  <a:srgbClr val="FF0000"/>
                </a:solidFill>
                <a:latin typeface="Comic Sans MS" pitchFamily="66" charset="0"/>
              </a:rPr>
              <a:t>СУММАРНЫЕ ОБЪЕМЫ БЛЮД ПО ПРИЕМАМ ПИЩИ (В ГРАММАХ) </a:t>
            </a:r>
            <a:endParaRPr lang="ru-RU" sz="2000" cap="none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14313" y="642938"/>
          <a:ext cx="8501062" cy="1712912"/>
        </p:xfrm>
        <a:graphic>
          <a:graphicData uri="http://schemas.openxmlformats.org/drawingml/2006/table">
            <a:tbl>
              <a:tblPr/>
              <a:tblGrid>
                <a:gridCol w="1744662"/>
                <a:gridCol w="1525588"/>
                <a:gridCol w="1379537"/>
                <a:gridCol w="1817688"/>
                <a:gridCol w="2033587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Возраст детей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Завтрак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Обед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Полдник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Ужин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 1 года до 3 лет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350-450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450-550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200-250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400-500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 3 до 7 лет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400-550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600-800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250-350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450-600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5" name="Содержимое 4" descr="P101336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00375" y="2500313"/>
            <a:ext cx="5580063" cy="4184650"/>
          </a:xfrm>
        </p:spPr>
      </p:pic>
      <p:pic>
        <p:nvPicPr>
          <p:cNvPr id="28701" name="Picture 2" descr="C:\Users\ЕЛЕНА\Desktop\картинки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429000"/>
            <a:ext cx="24463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1957</TotalTime>
  <Words>411</Words>
  <Application>Microsoft Office PowerPoint</Application>
  <PresentationFormat>Экран (4:3)</PresentationFormat>
  <Paragraphs>85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Arial</vt:lpstr>
      <vt:lpstr>Century Schoolbook</vt:lpstr>
      <vt:lpstr>Wingdings</vt:lpstr>
      <vt:lpstr>Wingdings 2</vt:lpstr>
      <vt:lpstr>Calibri</vt:lpstr>
      <vt:lpstr>Cambria</vt:lpstr>
      <vt:lpstr>Garamond</vt:lpstr>
      <vt:lpstr>Times New Roman</vt:lpstr>
      <vt:lpstr>Tahoma</vt:lpstr>
      <vt:lpstr>Comic Sans MS</vt:lpstr>
      <vt:lpstr>Georgia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МБОУ « Орлово-Розовская НШДС »   ОРГАНИЗАЦИЯ ПИТАНИЯ  В ДЕТСКОМ САДУ</vt:lpstr>
      <vt:lpstr>ОРГАНИЗАЦИЯ ПИТАНИЯ ОСУЩЕСТВЛЯЕТСЯ В СООТВЕТСТВИИ С ДОКУМЕНТАМИ: </vt:lpstr>
      <vt:lpstr>ФАКТОРЫ ОПРЕДЕЛЯЮЩИЕ  СООТВЕТСТВИЕ  ПИТАНИЯ ПРИНЦИПАМ ЗДОРОВОГО  ОБРАЗА ЖИЗНИ</vt:lpstr>
      <vt:lpstr>РАЦИОНАЛЬНОЕ ПИТАНИЕ ДОШКОЛЬНИКОВ</vt:lpstr>
      <vt:lpstr>УСЛОВИЯ РАЦИОНАЛЬНОГО ПИТАНИЯ</vt:lpstr>
      <vt:lpstr>ОСНОВНЫЕ ПРИНЦИПЫ ОРГАНИЗАЦИИ ПИТАНИЯ  В ДЕТСКОМ САДУ: </vt:lpstr>
      <vt:lpstr>ОПТИМИЗАЦИЯ ПРОИЗВОДСТВЕННОГО КОНТРОЛЯ</vt:lpstr>
      <vt:lpstr>ПИЩА ГОТОВИТСЯ НА ПИЩЕБЛОКЕ, КОТОРЫЙ ОБОРУДОВАН НЕОБХОДИМЫМ ТЕХНОЛОГИЧЕСКИМ И ХОЛОДИЛЬНЫМ ОБОРУДОВАНИЕМ</vt:lpstr>
      <vt:lpstr>СУММАРНЫЕ ОБЪЕМЫ БЛЮД ПО ПРИЕМАМ ПИЩИ (В ГРАММАХ) </vt:lpstr>
      <vt:lpstr>ВОСПИТАНИЕ КУЛЬТУРНО – ГИГИЕНИЧЕСКИХ  НАВЫКОВ ПО ВОЗРАСТНЫМ ГРУППАМ  1 МЛАДШАЯ ГРУППА (2 — 3 ГОДА) </vt:lpstr>
      <vt:lpstr>ВОСПИТАНИЕ КУЛЬТУРНО – ГИГИЕНИЧЕСКИХ  НАВЫКОВ ПО ВОЗРАСТНЫМ ГРУППАМ  ВТОРАЯ МЛАДШАЯ ГРУППА (3 — 4 ГОДА)</vt:lpstr>
      <vt:lpstr>ВОСПИТАНИЕ  КУЛЬТУРНО – ГИГИЕНИЧЕСКИХ  НАВЫКОВ ПО ВОЗРАСТНЫМ ГРУППАМ  СРЕДНЯЯ ГРУППА  ( 4- 5 ЛЕТ)</vt:lpstr>
      <vt:lpstr>ВОСПИТАНИЕ КУЛЬТУРНО – ГИГИЕНИЧЕСКИХ  НАВЫКОВ ПО ВОЗРАСТНЫМ ГРУППАМ  СТАРШАЯ ГРУППА  (5 — 6 ЛЕТ)</vt:lpstr>
      <vt:lpstr>ВОСПИТАНИЕ КУЛЬТУРНО – ГИГИЕНИЧЕСКИХ  НАВЫКОВ ПО ВОЗРАСТНЫМ ГРУППАМ  ПОДГОТОВИТЕЛЬНАЯ ГРУППА  (6- 7 ЛЕТ)</vt:lpstr>
      <vt:lpstr>ЗДОРОВЬЕ ДЕТЕЙ В НАШИХ РУКАХ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Козлова Светлана Леонидовна</dc:creator>
  <cp:lastModifiedBy>ТАНЮЛЯ</cp:lastModifiedBy>
  <cp:revision>181</cp:revision>
  <dcterms:created xsi:type="dcterms:W3CDTF">2010-02-07T12:11:39Z</dcterms:created>
  <dcterms:modified xsi:type="dcterms:W3CDTF">2020-02-14T00:20:58Z</dcterms:modified>
</cp:coreProperties>
</file>